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7.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10.xml" ContentType="application/vnd.openxmlformats-officedocument.presentationml.tags+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6"/>
  </p:notesMasterIdLst>
  <p:handoutMasterIdLst>
    <p:handoutMasterId r:id="rId57"/>
  </p:handoutMasterIdLst>
  <p:sldIdLst>
    <p:sldId id="256" r:id="rId2"/>
    <p:sldId id="30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82" autoAdjust="0"/>
    <p:restoredTop sz="94660"/>
  </p:normalViewPr>
  <p:slideViewPr>
    <p:cSldViewPr snapToGrid="0" showGuides="1">
      <p:cViewPr varScale="1">
        <p:scale>
          <a:sx n="82" d="100"/>
          <a:sy n="82" d="100"/>
        </p:scale>
        <p:origin x="32" y="38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8.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2289175" y="728663"/>
            <a:ext cx="2765425" cy="2074862"/>
          </a:xfrm>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AU"/>
          </a:p>
        </p:txBody>
      </p:sp>
    </p:spTree>
    <p:extLst>
      <p:ext uri="{BB962C8B-B14F-4D97-AF65-F5344CB8AC3E}">
        <p14:creationId xmlns:p14="http://schemas.microsoft.com/office/powerpoint/2010/main" val="1819473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a:xfrm>
            <a:off x="610683" y="2935851"/>
            <a:ext cx="6108452" cy="607817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9787" tIns="51676" rIns="99787" bIns="51676"/>
          <a:lstStyle/>
          <a:p>
            <a:pPr defTabSz="1003049"/>
            <a:endParaRPr lang="en-AU"/>
          </a:p>
        </p:txBody>
      </p:sp>
      <p:sp>
        <p:nvSpPr>
          <p:cNvPr id="67587" name="Rectangle 3"/>
          <p:cNvSpPr>
            <a:spLocks noGrp="1" noRot="1" noChangeAspect="1" noChangeArrowheads="1" noTextEdit="1"/>
          </p:cNvSpPr>
          <p:nvPr>
            <p:ph type="sldImg"/>
          </p:nvPr>
        </p:nvSpPr>
        <p:spPr>
          <a:xfrm>
            <a:off x="2085975" y="627063"/>
            <a:ext cx="2921000" cy="2190750"/>
          </a:xfrm>
          <a:ln/>
        </p:spPr>
      </p:sp>
    </p:spTree>
    <p:extLst>
      <p:ext uri="{BB962C8B-B14F-4D97-AF65-F5344CB8AC3E}">
        <p14:creationId xmlns:p14="http://schemas.microsoft.com/office/powerpoint/2010/main" val="1037416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2286000" y="728663"/>
            <a:ext cx="2771775" cy="2078037"/>
          </a:xfrm>
          <a:ln/>
        </p:spPr>
      </p:sp>
      <p:sp>
        <p:nvSpPr>
          <p:cNvPr id="68611" name="Notes Placeholder 2"/>
          <p:cNvSpPr>
            <a:spLocks noGrp="1"/>
          </p:cNvSpPr>
          <p:nvPr>
            <p:ph type="body" idx="1"/>
          </p:nvPr>
        </p:nvSpPr>
        <p:spPr>
          <a:xfrm>
            <a:off x="976119" y="3071352"/>
            <a:ext cx="5362964" cy="580717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8968963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xfrm>
            <a:off x="2287588" y="728663"/>
            <a:ext cx="2781300" cy="2085975"/>
          </a:xfrm>
          <a:ln/>
        </p:spPr>
      </p:sp>
      <p:sp>
        <p:nvSpPr>
          <p:cNvPr id="69635" name="Notes Placeholder 2"/>
          <p:cNvSpPr>
            <a:spLocks noGrp="1"/>
          </p:cNvSpPr>
          <p:nvPr>
            <p:ph type="body" idx="1"/>
          </p:nvPr>
        </p:nvSpPr>
        <p:spPr>
          <a:xfrm>
            <a:off x="976119" y="3206852"/>
            <a:ext cx="5362964" cy="567167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804414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xfrm>
            <a:off x="2286000" y="728663"/>
            <a:ext cx="2795588" cy="2095500"/>
          </a:xfrm>
          <a:ln/>
        </p:spPr>
      </p:sp>
      <p:sp>
        <p:nvSpPr>
          <p:cNvPr id="70659" name="Notes Placeholder 2"/>
          <p:cNvSpPr>
            <a:spLocks noGrp="1"/>
          </p:cNvSpPr>
          <p:nvPr>
            <p:ph type="body" idx="1"/>
          </p:nvPr>
        </p:nvSpPr>
        <p:spPr>
          <a:xfrm>
            <a:off x="976119" y="3116519"/>
            <a:ext cx="5362964" cy="576201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03344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xfrm>
            <a:off x="2263775" y="728663"/>
            <a:ext cx="2811463" cy="2108200"/>
          </a:xfrm>
          <a:ln/>
        </p:spPr>
      </p:sp>
      <p:sp>
        <p:nvSpPr>
          <p:cNvPr id="71683" name="Notes Placeholder 2"/>
          <p:cNvSpPr>
            <a:spLocks noGrp="1"/>
          </p:cNvSpPr>
          <p:nvPr>
            <p:ph type="body" idx="1"/>
          </p:nvPr>
        </p:nvSpPr>
        <p:spPr>
          <a:xfrm>
            <a:off x="976119" y="3093936"/>
            <a:ext cx="5362964" cy="578459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007755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xfrm>
            <a:off x="2279650" y="728663"/>
            <a:ext cx="2798763" cy="2098675"/>
          </a:xfrm>
          <a:ln/>
        </p:spPr>
      </p:sp>
      <p:sp>
        <p:nvSpPr>
          <p:cNvPr id="72707" name="Notes Placeholder 2"/>
          <p:cNvSpPr>
            <a:spLocks noGrp="1"/>
          </p:cNvSpPr>
          <p:nvPr>
            <p:ph type="body" idx="1"/>
          </p:nvPr>
        </p:nvSpPr>
        <p:spPr>
          <a:xfrm>
            <a:off x="1010226" y="3064899"/>
            <a:ext cx="5362964" cy="580717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404182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xfrm>
            <a:off x="2273300" y="728663"/>
            <a:ext cx="2795588" cy="2095500"/>
          </a:xfrm>
          <a:ln/>
        </p:spPr>
      </p:sp>
      <p:sp>
        <p:nvSpPr>
          <p:cNvPr id="73731" name="Notes Placeholder 2"/>
          <p:cNvSpPr>
            <a:spLocks noGrp="1"/>
          </p:cNvSpPr>
          <p:nvPr>
            <p:ph type="body" idx="1"/>
          </p:nvPr>
        </p:nvSpPr>
        <p:spPr>
          <a:xfrm>
            <a:off x="976119" y="3218145"/>
            <a:ext cx="5362964" cy="566038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6901545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xfrm>
            <a:off x="2293938" y="728663"/>
            <a:ext cx="2770187" cy="2076450"/>
          </a:xfrm>
          <a:ln/>
        </p:spPr>
      </p:sp>
      <p:sp>
        <p:nvSpPr>
          <p:cNvPr id="74755" name="Notes Placeholder 2"/>
          <p:cNvSpPr>
            <a:spLocks noGrp="1"/>
          </p:cNvSpPr>
          <p:nvPr>
            <p:ph type="body" idx="1"/>
          </p:nvPr>
        </p:nvSpPr>
        <p:spPr>
          <a:xfrm>
            <a:off x="976119" y="3093936"/>
            <a:ext cx="5362964" cy="578459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6695556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2085975" y="627063"/>
            <a:ext cx="2921000" cy="2190750"/>
          </a:xfrm>
          <a:ln/>
        </p:spPr>
      </p:sp>
      <p:sp>
        <p:nvSpPr>
          <p:cNvPr id="75779"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8470240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2085975" y="627063"/>
            <a:ext cx="2921000" cy="2190750"/>
          </a:xfrm>
          <a:ln/>
        </p:spPr>
      </p:sp>
      <p:sp>
        <p:nvSpPr>
          <p:cNvPr id="76803"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585008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2268538" y="727075"/>
            <a:ext cx="2797175" cy="2098675"/>
          </a:xfrm>
          <a:ln cap="flat"/>
        </p:spPr>
      </p:sp>
      <p:sp>
        <p:nvSpPr>
          <p:cNvPr id="59395" name="Rectangle 3"/>
          <p:cNvSpPr>
            <a:spLocks noGrp="1" noChangeArrowheads="1"/>
          </p:cNvSpPr>
          <p:nvPr>
            <p:ph type="body" idx="1"/>
          </p:nvPr>
        </p:nvSpPr>
        <p:spPr>
          <a:xfrm>
            <a:off x="976119" y="3229436"/>
            <a:ext cx="5362964" cy="565070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15" tIns="49899" rIns="98015" bIns="49899"/>
          <a:lstStyle/>
          <a:p>
            <a:pPr defTabSz="967457"/>
            <a:endParaRPr lang="en-US"/>
          </a:p>
        </p:txBody>
      </p:sp>
    </p:spTree>
    <p:extLst>
      <p:ext uri="{BB962C8B-B14F-4D97-AF65-F5344CB8AC3E}">
        <p14:creationId xmlns:p14="http://schemas.microsoft.com/office/powerpoint/2010/main" val="5711770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2085975" y="627063"/>
            <a:ext cx="2921000" cy="2190750"/>
          </a:xfrm>
          <a:ln/>
        </p:spPr>
      </p:sp>
      <p:sp>
        <p:nvSpPr>
          <p:cNvPr id="77827" name="Notes Placeholder 3"/>
          <p:cNvSpPr>
            <a:spLocks noGrp="1"/>
          </p:cNvSpPr>
          <p:nvPr>
            <p:ph type="body" idx="1"/>
          </p:nvPr>
        </p:nvSpPr>
        <p:spPr>
          <a:xfrm>
            <a:off x="976119" y="3139103"/>
            <a:ext cx="5362964" cy="573942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32966" indent="-232966">
              <a:buFontTx/>
              <a:buAutoNum type="arabicPeriod"/>
            </a:pPr>
            <a:r>
              <a:rPr lang="en-US"/>
              <a:t>External-static: This category defines the static relationships of this part to other parts or system elements. Examples are the call-return behavior and the inheritance hierarchy.</a:t>
            </a:r>
          </a:p>
          <a:p>
            <a:pPr marL="232966" indent="-232966">
              <a:buFontTx/>
              <a:buAutoNum type="arabicPeriod"/>
            </a:pPr>
            <a:r>
              <a:rPr lang="en-US"/>
              <a:t>External-dynamic: This category defines the interactions of this part with other parts or system elements. Examples would be used scenarios, system or regression-testing scripts, or real-time interrupt-response behavior</a:t>
            </a:r>
          </a:p>
          <a:p>
            <a:pPr marL="232966" indent="-232966">
              <a:buFontTx/>
              <a:buAutoNum type="arabicPeriod"/>
            </a:pPr>
            <a:r>
              <a:rPr lang="en-US"/>
              <a:t>Internal-static: This category contains a static description of a module or part, such as its detailed logical structure.</a:t>
            </a:r>
          </a:p>
          <a:p>
            <a:pPr marL="232966" indent="-232966">
              <a:buFontTx/>
              <a:buAutoNum type="arabicPeriod"/>
            </a:pPr>
            <a:r>
              <a:rPr lang="en-US"/>
              <a:t>Internal-dynamic: This category defines the part</a:t>
            </a:r>
            <a:r>
              <a:rPr lang="ja-JP" altLang="en-US"/>
              <a:t>’</a:t>
            </a:r>
            <a:r>
              <a:rPr lang="en-US"/>
              <a:t>s dynamic characteristics.  Examples of internal-dynamic behavior are state machines, response-time specifications, and interrupt-handling performance.</a:t>
            </a:r>
          </a:p>
        </p:txBody>
      </p:sp>
    </p:spTree>
    <p:extLst>
      <p:ext uri="{BB962C8B-B14F-4D97-AF65-F5344CB8AC3E}">
        <p14:creationId xmlns:p14="http://schemas.microsoft.com/office/powerpoint/2010/main" val="4176489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xfrm>
            <a:off x="2293938" y="728663"/>
            <a:ext cx="2782887" cy="2087562"/>
          </a:xfrm>
          <a:ln/>
        </p:spPr>
      </p:sp>
      <p:sp>
        <p:nvSpPr>
          <p:cNvPr id="78851" name="Notes Placeholder 2"/>
          <p:cNvSpPr>
            <a:spLocks noGrp="1"/>
          </p:cNvSpPr>
          <p:nvPr>
            <p:ph type="body" idx="1"/>
          </p:nvPr>
        </p:nvSpPr>
        <p:spPr>
          <a:xfrm>
            <a:off x="976119" y="3150394"/>
            <a:ext cx="5362964" cy="572813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3087599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xfrm>
            <a:off x="2085975" y="627063"/>
            <a:ext cx="2921000" cy="2190750"/>
          </a:xfrm>
          <a:ln/>
        </p:spPr>
      </p:sp>
      <p:sp>
        <p:nvSpPr>
          <p:cNvPr id="79875"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8986148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xfrm>
            <a:off x="2274888" y="728663"/>
            <a:ext cx="2803525" cy="2101850"/>
          </a:xfrm>
          <a:ln/>
        </p:spPr>
      </p:sp>
      <p:sp>
        <p:nvSpPr>
          <p:cNvPr id="80899" name="Notes Placeholder 2"/>
          <p:cNvSpPr>
            <a:spLocks noGrp="1"/>
          </p:cNvSpPr>
          <p:nvPr>
            <p:ph type="body" idx="1"/>
          </p:nvPr>
        </p:nvSpPr>
        <p:spPr>
          <a:xfrm>
            <a:off x="976119" y="3105227"/>
            <a:ext cx="5362964" cy="57733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70044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xfrm>
            <a:off x="2281238" y="728663"/>
            <a:ext cx="2789237" cy="2090737"/>
          </a:xfrm>
          <a:ln/>
        </p:spPr>
      </p:sp>
      <p:sp>
        <p:nvSpPr>
          <p:cNvPr id="81923" name="Notes Placeholder 2"/>
          <p:cNvSpPr>
            <a:spLocks noGrp="1"/>
          </p:cNvSpPr>
          <p:nvPr>
            <p:ph type="body" idx="1"/>
          </p:nvPr>
        </p:nvSpPr>
        <p:spPr>
          <a:xfrm>
            <a:off x="976119" y="3048769"/>
            <a:ext cx="5362964" cy="582976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963478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xfrm>
            <a:off x="2276475" y="728663"/>
            <a:ext cx="2782888" cy="2087562"/>
          </a:xfrm>
          <a:ln/>
        </p:spPr>
      </p:sp>
      <p:sp>
        <p:nvSpPr>
          <p:cNvPr id="82947" name="Notes Placeholder 2"/>
          <p:cNvSpPr>
            <a:spLocks noGrp="1"/>
          </p:cNvSpPr>
          <p:nvPr>
            <p:ph type="body" idx="1"/>
          </p:nvPr>
        </p:nvSpPr>
        <p:spPr>
          <a:xfrm>
            <a:off x="976119" y="3082644"/>
            <a:ext cx="5362964" cy="579588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5172256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2085975" y="627063"/>
            <a:ext cx="2921000" cy="2190750"/>
          </a:xfrm>
          <a:ln/>
        </p:spPr>
      </p:sp>
      <p:sp>
        <p:nvSpPr>
          <p:cNvPr id="83971"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7728963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xfrm>
            <a:off x="2085975" y="627063"/>
            <a:ext cx="2921000" cy="2190750"/>
          </a:xfrm>
          <a:ln/>
        </p:spPr>
      </p:sp>
      <p:sp>
        <p:nvSpPr>
          <p:cNvPr id="84995" name="Notes Placeholder 3"/>
          <p:cNvSpPr>
            <a:spLocks noGrp="1"/>
          </p:cNvSpPr>
          <p:nvPr>
            <p:ph type="body" idx="1"/>
          </p:nvPr>
        </p:nvSpPr>
        <p:spPr>
          <a:xfrm>
            <a:off x="976119" y="3093936"/>
            <a:ext cx="5362964" cy="578459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Go through this slide quickly.  Detailed examples will follow.</a:t>
            </a:r>
          </a:p>
        </p:txBody>
      </p:sp>
    </p:spTree>
    <p:extLst>
      <p:ext uri="{BB962C8B-B14F-4D97-AF65-F5344CB8AC3E}">
        <p14:creationId xmlns:p14="http://schemas.microsoft.com/office/powerpoint/2010/main" val="23127913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xfrm>
            <a:off x="2085975" y="627063"/>
            <a:ext cx="2921000" cy="2190750"/>
          </a:xfrm>
          <a:ln/>
        </p:spPr>
      </p:sp>
      <p:sp>
        <p:nvSpPr>
          <p:cNvPr id="86019"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Note, this differs from the chart in the book which shows the functional specification template in the </a:t>
            </a:r>
            <a:r>
              <a:rPr lang="en-US" b="1" i="1"/>
              <a:t>external dynamic</a:t>
            </a:r>
            <a:r>
              <a:rPr lang="en-US"/>
              <a:t> block as well as the external static block. Discussion with Watts revealed he could not recall why it was there so I removed it (db 04/09).</a:t>
            </a:r>
          </a:p>
        </p:txBody>
      </p:sp>
    </p:spTree>
    <p:extLst>
      <p:ext uri="{BB962C8B-B14F-4D97-AF65-F5344CB8AC3E}">
        <p14:creationId xmlns:p14="http://schemas.microsoft.com/office/powerpoint/2010/main" val="2082584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xfrm>
            <a:off x="2085975" y="627063"/>
            <a:ext cx="2921000" cy="2190750"/>
          </a:xfrm>
          <a:ln/>
        </p:spPr>
      </p:sp>
      <p:sp>
        <p:nvSpPr>
          <p:cNvPr id="87043"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094170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2300288" y="728663"/>
            <a:ext cx="2770187" cy="2078037"/>
          </a:xfrm>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AU"/>
          </a:p>
        </p:txBody>
      </p:sp>
    </p:spTree>
    <p:extLst>
      <p:ext uri="{BB962C8B-B14F-4D97-AF65-F5344CB8AC3E}">
        <p14:creationId xmlns:p14="http://schemas.microsoft.com/office/powerpoint/2010/main" val="2612347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xfrm>
            <a:off x="2085975" y="627063"/>
            <a:ext cx="2921000" cy="2190750"/>
          </a:xfrm>
          <a:ln/>
        </p:spPr>
      </p:sp>
      <p:sp>
        <p:nvSpPr>
          <p:cNvPr id="88067" name="Notes Placeholder 3"/>
          <p:cNvSpPr>
            <a:spLocks noGrp="1"/>
          </p:cNvSpPr>
          <p:nvPr>
            <p:ph type="body" idx="1"/>
          </p:nvPr>
        </p:nvSpPr>
        <p:spPr>
          <a:xfrm>
            <a:off x="976119" y="3071352"/>
            <a:ext cx="5362964" cy="580717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Template step by step. The student will get practice during the design exercise, as well as with each programming assignment.</a:t>
            </a:r>
          </a:p>
        </p:txBody>
      </p:sp>
    </p:spTree>
    <p:extLst>
      <p:ext uri="{BB962C8B-B14F-4D97-AF65-F5344CB8AC3E}">
        <p14:creationId xmlns:p14="http://schemas.microsoft.com/office/powerpoint/2010/main" val="8695643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xfrm>
            <a:off x="2085975" y="627063"/>
            <a:ext cx="2921000" cy="2190750"/>
          </a:xfrm>
          <a:ln/>
        </p:spPr>
      </p:sp>
      <p:sp>
        <p:nvSpPr>
          <p:cNvPr id="89091"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1182287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xfrm>
            <a:off x="2085975" y="627063"/>
            <a:ext cx="2921000" cy="2190750"/>
          </a:xfrm>
          <a:ln/>
        </p:spPr>
      </p:sp>
      <p:sp>
        <p:nvSpPr>
          <p:cNvPr id="90115" name="Notes Placeholder 3"/>
          <p:cNvSpPr>
            <a:spLocks noGrp="1"/>
          </p:cNvSpPr>
          <p:nvPr>
            <p:ph type="body" idx="1"/>
          </p:nvPr>
        </p:nvSpPr>
        <p:spPr>
          <a:xfrm>
            <a:off x="976119" y="3048769"/>
            <a:ext cx="5362964" cy="582976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Template step by step. The student will get practice during the design exercise, as well as with each programming assignment.</a:t>
            </a:r>
          </a:p>
        </p:txBody>
      </p:sp>
    </p:spTree>
    <p:extLst>
      <p:ext uri="{BB962C8B-B14F-4D97-AF65-F5344CB8AC3E}">
        <p14:creationId xmlns:p14="http://schemas.microsoft.com/office/powerpoint/2010/main" val="17579806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2085975" y="627063"/>
            <a:ext cx="2921000" cy="2190750"/>
          </a:xfrm>
          <a:ln/>
        </p:spPr>
      </p:sp>
      <p:sp>
        <p:nvSpPr>
          <p:cNvPr id="91139"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8834836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xfrm>
            <a:off x="2085975" y="627063"/>
            <a:ext cx="2921000" cy="2190750"/>
          </a:xfrm>
          <a:ln/>
        </p:spPr>
      </p:sp>
      <p:sp>
        <p:nvSpPr>
          <p:cNvPr id="92163"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1861272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xfrm>
            <a:off x="2085975" y="627063"/>
            <a:ext cx="2921000" cy="2190750"/>
          </a:xfrm>
          <a:ln/>
        </p:spPr>
      </p:sp>
      <p:sp>
        <p:nvSpPr>
          <p:cNvPr id="93187"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881446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xfrm>
            <a:off x="2279650" y="728663"/>
            <a:ext cx="2781300" cy="2085975"/>
          </a:xfrm>
          <a:ln/>
        </p:spPr>
      </p:sp>
      <p:sp>
        <p:nvSpPr>
          <p:cNvPr id="94211"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7953413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2084388" y="627063"/>
            <a:ext cx="2922587" cy="2190750"/>
          </a:xfrm>
          <a:ln/>
        </p:spPr>
      </p:sp>
      <p:sp>
        <p:nvSpPr>
          <p:cNvPr id="95235"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9336306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xfrm>
            <a:off x="2085975" y="627063"/>
            <a:ext cx="2921000" cy="2190750"/>
          </a:xfrm>
          <a:ln/>
        </p:spPr>
      </p:sp>
      <p:sp>
        <p:nvSpPr>
          <p:cNvPr id="96259" name="Notes Placeholder 3"/>
          <p:cNvSpPr>
            <a:spLocks noGrp="1"/>
          </p:cNvSpPr>
          <p:nvPr>
            <p:ph type="body" idx="1"/>
          </p:nvPr>
        </p:nvSpPr>
        <p:spPr>
          <a:xfrm>
            <a:off x="976119" y="3139103"/>
            <a:ext cx="5362964" cy="573942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Template step by step. The student will get practice during the design exercise, as well as with each programming assignment.</a:t>
            </a:r>
          </a:p>
        </p:txBody>
      </p:sp>
    </p:spTree>
    <p:extLst>
      <p:ext uri="{BB962C8B-B14F-4D97-AF65-F5344CB8AC3E}">
        <p14:creationId xmlns:p14="http://schemas.microsoft.com/office/powerpoint/2010/main" val="36034510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2085975" y="627063"/>
            <a:ext cx="2921000" cy="2190750"/>
          </a:xfrm>
          <a:ln/>
        </p:spPr>
      </p:sp>
      <p:sp>
        <p:nvSpPr>
          <p:cNvPr id="97283"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714048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xfrm>
            <a:off x="2274888" y="728663"/>
            <a:ext cx="2784475" cy="2089150"/>
          </a:xfrm>
          <a:ln/>
        </p:spPr>
      </p:sp>
      <p:sp>
        <p:nvSpPr>
          <p:cNvPr id="61443" name="Notes Placeholder 2"/>
          <p:cNvSpPr>
            <a:spLocks noGrp="1"/>
          </p:cNvSpPr>
          <p:nvPr>
            <p:ph type="body" idx="1"/>
          </p:nvPr>
        </p:nvSpPr>
        <p:spPr>
          <a:xfrm>
            <a:off x="976119" y="3172978"/>
            <a:ext cx="5362964" cy="570555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See next slide for discussion points.</a:t>
            </a:r>
          </a:p>
        </p:txBody>
      </p:sp>
    </p:spTree>
    <p:extLst>
      <p:ext uri="{BB962C8B-B14F-4D97-AF65-F5344CB8AC3E}">
        <p14:creationId xmlns:p14="http://schemas.microsoft.com/office/powerpoint/2010/main" val="27749604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xfrm>
            <a:off x="2085975" y="627063"/>
            <a:ext cx="2921000" cy="2190750"/>
          </a:xfrm>
          <a:ln/>
        </p:spPr>
      </p:sp>
      <p:sp>
        <p:nvSpPr>
          <p:cNvPr id="98307"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2556169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2085975" y="627063"/>
            <a:ext cx="2921000" cy="2190750"/>
          </a:xfrm>
          <a:ln/>
        </p:spPr>
      </p:sp>
      <p:sp>
        <p:nvSpPr>
          <p:cNvPr id="99331" name="Notes Placeholder 3"/>
          <p:cNvSpPr>
            <a:spLocks noGrp="1"/>
          </p:cNvSpPr>
          <p:nvPr>
            <p:ph type="body" idx="1"/>
          </p:nvPr>
        </p:nvSpPr>
        <p:spPr>
          <a:xfrm>
            <a:off x="976119" y="3172978"/>
            <a:ext cx="5362964" cy="570555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Just an example of what one looks like. No need to walk through Template step by step. The student will get practice during the design exercise, as well as with each programming assignment.</a:t>
            </a:r>
          </a:p>
        </p:txBody>
      </p:sp>
    </p:spTree>
    <p:extLst>
      <p:ext uri="{BB962C8B-B14F-4D97-AF65-F5344CB8AC3E}">
        <p14:creationId xmlns:p14="http://schemas.microsoft.com/office/powerpoint/2010/main" val="34778290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xfrm>
            <a:off x="2085975" y="627063"/>
            <a:ext cx="2921000" cy="2190750"/>
          </a:xfrm>
          <a:ln/>
        </p:spPr>
      </p:sp>
      <p:sp>
        <p:nvSpPr>
          <p:cNvPr id="100355"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6259710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xfrm>
            <a:off x="2274888" y="728663"/>
            <a:ext cx="2801937" cy="2100262"/>
          </a:xfrm>
          <a:ln/>
        </p:spPr>
      </p:sp>
      <p:sp>
        <p:nvSpPr>
          <p:cNvPr id="101379" name="Notes Placeholder 2"/>
          <p:cNvSpPr>
            <a:spLocks noGrp="1"/>
          </p:cNvSpPr>
          <p:nvPr>
            <p:ph type="body" idx="1"/>
          </p:nvPr>
        </p:nvSpPr>
        <p:spPr>
          <a:xfrm>
            <a:off x="976119" y="3229436"/>
            <a:ext cx="5362964" cy="564909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0435886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xfrm>
            <a:off x="2301875" y="728663"/>
            <a:ext cx="2760663" cy="2070100"/>
          </a:xfrm>
          <a:ln/>
        </p:spPr>
      </p:sp>
      <p:sp>
        <p:nvSpPr>
          <p:cNvPr id="102403" name="Notes Placeholder 2"/>
          <p:cNvSpPr>
            <a:spLocks noGrp="1"/>
          </p:cNvSpPr>
          <p:nvPr>
            <p:ph type="body" idx="1"/>
          </p:nvPr>
        </p:nvSpPr>
        <p:spPr>
          <a:xfrm>
            <a:off x="976119" y="3184269"/>
            <a:ext cx="5362964" cy="566038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UML is based on notations developed by Booch Rumbaugh and Jacobson.</a:t>
            </a:r>
          </a:p>
        </p:txBody>
      </p:sp>
    </p:spTree>
    <p:extLst>
      <p:ext uri="{BB962C8B-B14F-4D97-AF65-F5344CB8AC3E}">
        <p14:creationId xmlns:p14="http://schemas.microsoft.com/office/powerpoint/2010/main" val="41442386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2085975" y="627063"/>
            <a:ext cx="2921000" cy="2190750"/>
          </a:xfrm>
          <a:ln/>
        </p:spPr>
      </p:sp>
      <p:sp>
        <p:nvSpPr>
          <p:cNvPr id="7" name="Notes Placeholder 6"/>
          <p:cNvSpPr>
            <a:spLocks noGrp="1"/>
          </p:cNvSpPr>
          <p:nvPr>
            <p:ph type="body" idx="1"/>
          </p:nvPr>
        </p:nvSpPr>
        <p:spPr>
          <a:xfrm>
            <a:off x="976119" y="2900363"/>
            <a:ext cx="5362964" cy="5978167"/>
          </a:xfrm>
        </p:spPr>
        <p:txBody>
          <a:bodyPr>
            <a:normAutofit/>
          </a:bodyPr>
          <a:lstStyle/>
          <a:p>
            <a:pPr eaLnBrk="1" hangingPunct="1">
              <a:lnSpc>
                <a:spcPct val="69000"/>
              </a:lnSpc>
            </a:pPr>
            <a:r>
              <a:rPr lang="en-US" sz="800"/>
              <a:t>UML and the PSP templates are complementary:</a:t>
            </a:r>
          </a:p>
          <a:p>
            <a:pPr eaLnBrk="1" hangingPunct="1">
              <a:lnSpc>
                <a:spcPct val="69000"/>
              </a:lnSpc>
              <a:buFontTx/>
              <a:buChar char="•"/>
            </a:pPr>
            <a:r>
              <a:rPr lang="en-US" sz="800"/>
              <a:t>UML covers the logical and physical construction of a software system</a:t>
            </a:r>
          </a:p>
          <a:p>
            <a:pPr eaLnBrk="1" hangingPunct="1">
              <a:lnSpc>
                <a:spcPct val="69000"/>
              </a:lnSpc>
              <a:buFontTx/>
              <a:buChar char="•"/>
            </a:pPr>
            <a:r>
              <a:rPr lang="en-US" sz="800"/>
              <a:t>The PSP templates focus on precision descriptions of interfaces and system and component behavior</a:t>
            </a:r>
          </a:p>
          <a:p>
            <a:pPr eaLnBrk="1" hangingPunct="1">
              <a:lnSpc>
                <a:spcPct val="69000"/>
              </a:lnSpc>
              <a:buFontTx/>
              <a:buChar char="•"/>
            </a:pPr>
            <a:endParaRPr lang="en-US" sz="800"/>
          </a:p>
          <a:p>
            <a:pPr eaLnBrk="1" hangingPunct="1">
              <a:lnSpc>
                <a:spcPct val="69000"/>
              </a:lnSpc>
            </a:pPr>
            <a:r>
              <a:rPr lang="en-US" sz="800"/>
              <a:t>UML and the PSP Templates:</a:t>
            </a:r>
          </a:p>
          <a:p>
            <a:pPr eaLnBrk="1" hangingPunct="1">
              <a:lnSpc>
                <a:spcPct val="69000"/>
              </a:lnSpc>
              <a:buFontTx/>
              <a:buChar char="•"/>
            </a:pPr>
            <a:r>
              <a:rPr lang="en-US" sz="800"/>
              <a:t>The UML use case and sequence diagrams provide the same information as the PSP operational specification template</a:t>
            </a:r>
          </a:p>
          <a:p>
            <a:pPr eaLnBrk="1" hangingPunct="1">
              <a:lnSpc>
                <a:spcPct val="69000"/>
              </a:lnSpc>
              <a:buFontTx/>
              <a:buChar char="•"/>
            </a:pPr>
            <a:r>
              <a:rPr lang="en-US" sz="800"/>
              <a:t>UML class and sequence diagrams provide relationship and interaction information that is not captured in the PSP templates</a:t>
            </a:r>
          </a:p>
          <a:p>
            <a:pPr eaLnBrk="1" hangingPunct="1">
              <a:lnSpc>
                <a:spcPct val="69000"/>
              </a:lnSpc>
              <a:buFontTx/>
              <a:buChar char="•"/>
            </a:pPr>
            <a:r>
              <a:rPr lang="en-US" sz="800"/>
              <a:t>UML class diagrams record the method signature, but the behavioral specification should be documented with the PSP functional specification</a:t>
            </a:r>
          </a:p>
          <a:p>
            <a:pPr eaLnBrk="1" hangingPunct="1">
              <a:lnSpc>
                <a:spcPct val="69000"/>
              </a:lnSpc>
              <a:buFontTx/>
              <a:buChar char="•"/>
            </a:pPr>
            <a:r>
              <a:rPr lang="en-US" sz="800"/>
              <a:t>The PSP logic specification template has no UML equivalent, so it should be used to record program logic</a:t>
            </a:r>
          </a:p>
          <a:p>
            <a:pPr eaLnBrk="1" hangingPunct="1">
              <a:lnSpc>
                <a:spcPct val="69000"/>
              </a:lnSpc>
              <a:buFontTx/>
              <a:buChar char="•"/>
            </a:pPr>
            <a:r>
              <a:rPr lang="en-US" sz="800"/>
              <a:t>The statechart and state diagram are equivalent</a:t>
            </a:r>
          </a:p>
          <a:p>
            <a:pPr eaLnBrk="1" hangingPunct="1">
              <a:lnSpc>
                <a:spcPct val="69000"/>
              </a:lnSpc>
              <a:buFontTx/>
              <a:buChar char="•"/>
            </a:pPr>
            <a:r>
              <a:rPr lang="en-US" sz="800"/>
              <a:t>UML does not have an equivalent to the state specification template</a:t>
            </a:r>
          </a:p>
          <a:p>
            <a:pPr eaLnBrk="1" hangingPunct="1">
              <a:lnSpc>
                <a:spcPct val="69000"/>
              </a:lnSpc>
              <a:buFontTx/>
              <a:buChar char="•"/>
            </a:pPr>
            <a:r>
              <a:rPr lang="en-US" sz="800"/>
              <a:t>In designing state machines with UML, record the finished design on the state specification template.</a:t>
            </a:r>
          </a:p>
          <a:p>
            <a:pPr eaLnBrk="1" hangingPunct="1">
              <a:lnSpc>
                <a:spcPct val="69000"/>
              </a:lnSpc>
              <a:buFontTx/>
              <a:buChar char="•"/>
            </a:pPr>
            <a:endParaRPr lang="en-US" sz="800"/>
          </a:p>
          <a:p>
            <a:pPr eaLnBrk="1" hangingPunct="1">
              <a:lnSpc>
                <a:spcPct val="69000"/>
              </a:lnSpc>
            </a:pPr>
            <a:r>
              <a:rPr lang="en-US" sz="800"/>
              <a:t>The following material should really only discussed with a class full of UML users:</a:t>
            </a:r>
          </a:p>
          <a:p>
            <a:pPr eaLnBrk="1" hangingPunct="1">
              <a:lnSpc>
                <a:spcPct val="69000"/>
              </a:lnSpc>
            </a:pPr>
            <a:r>
              <a:rPr lang="en-US" sz="800"/>
              <a:t>Use Cases</a:t>
            </a:r>
          </a:p>
          <a:p>
            <a:pPr eaLnBrk="1" hangingPunct="1">
              <a:lnSpc>
                <a:spcPct val="69000"/>
              </a:lnSpc>
              <a:buFontTx/>
              <a:buChar char="•"/>
            </a:pPr>
            <a:r>
              <a:rPr lang="en-US" sz="800"/>
              <a:t>Use-case diagrams link actors (external agents) with use cases.</a:t>
            </a:r>
          </a:p>
          <a:p>
            <a:pPr eaLnBrk="1" hangingPunct="1">
              <a:lnSpc>
                <a:spcPct val="69000"/>
              </a:lnSpc>
              <a:buFontTx/>
              <a:buChar char="•"/>
            </a:pPr>
            <a:r>
              <a:rPr lang="en-US" sz="800"/>
              <a:t>Each use-case describes a unit of functionality and is documented in text (UML does not define a format).</a:t>
            </a:r>
          </a:p>
          <a:p>
            <a:pPr eaLnBrk="1" hangingPunct="1">
              <a:lnSpc>
                <a:spcPct val="69000"/>
              </a:lnSpc>
              <a:buFontTx/>
              <a:buChar char="•"/>
            </a:pPr>
            <a:r>
              <a:rPr lang="en-US" sz="800"/>
              <a:t>A use-case describes sequences of normal and abnormal interactions among actors and the system</a:t>
            </a:r>
          </a:p>
          <a:p>
            <a:pPr eaLnBrk="1" hangingPunct="1">
              <a:lnSpc>
                <a:spcPct val="69000"/>
              </a:lnSpc>
              <a:buFontTx/>
              <a:buChar char="•"/>
            </a:pPr>
            <a:r>
              <a:rPr lang="en-US" sz="800"/>
              <a:t>A use-case description is an external perspective, with the system viewed as a </a:t>
            </a:r>
            <a:r>
              <a:rPr lang="ja-JP" altLang="en-US" sz="800"/>
              <a:t>“</a:t>
            </a:r>
            <a:r>
              <a:rPr lang="en-US" sz="800"/>
              <a:t>black box</a:t>
            </a:r>
            <a:r>
              <a:rPr lang="ja-JP" altLang="en-US" sz="800"/>
              <a:t>”</a:t>
            </a:r>
            <a:r>
              <a:rPr lang="en-US" sz="800"/>
              <a:t>.</a:t>
            </a:r>
          </a:p>
          <a:p>
            <a:pPr eaLnBrk="1" hangingPunct="1">
              <a:lnSpc>
                <a:spcPct val="69000"/>
              </a:lnSpc>
              <a:buFontTx/>
              <a:buChar char="•"/>
            </a:pPr>
            <a:r>
              <a:rPr lang="en-US" sz="800"/>
              <a:t>UML activity diagrams can also describe usage details.</a:t>
            </a:r>
          </a:p>
          <a:p>
            <a:pPr eaLnBrk="1" hangingPunct="1">
              <a:lnSpc>
                <a:spcPct val="69000"/>
              </a:lnSpc>
              <a:buFontTx/>
              <a:buChar char="•"/>
            </a:pPr>
            <a:endParaRPr lang="en-US" sz="800"/>
          </a:p>
          <a:p>
            <a:pPr eaLnBrk="1" hangingPunct="1">
              <a:lnSpc>
                <a:spcPct val="69000"/>
              </a:lnSpc>
            </a:pPr>
            <a:r>
              <a:rPr lang="en-US" sz="800"/>
              <a:t>Sequence Diagrams</a:t>
            </a:r>
          </a:p>
          <a:p>
            <a:pPr eaLnBrk="1" hangingPunct="1">
              <a:lnSpc>
                <a:spcPct val="69000"/>
              </a:lnSpc>
              <a:buFontTx/>
              <a:buChar char="•"/>
            </a:pPr>
            <a:r>
              <a:rPr lang="en-US" sz="800"/>
              <a:t>Sequence diagrams map the use actions to the sequence of messages between objects and actors</a:t>
            </a:r>
          </a:p>
          <a:p>
            <a:pPr eaLnBrk="1" hangingPunct="1">
              <a:lnSpc>
                <a:spcPct val="69000"/>
              </a:lnSpc>
              <a:buFontTx/>
              <a:buChar char="•"/>
            </a:pPr>
            <a:r>
              <a:rPr lang="en-US" sz="800"/>
              <a:t>Sequence diagrams also specify the dynamic interactions among objects within a system</a:t>
            </a:r>
          </a:p>
          <a:p>
            <a:pPr eaLnBrk="1" hangingPunct="1">
              <a:lnSpc>
                <a:spcPct val="69000"/>
              </a:lnSpc>
              <a:buFontTx/>
              <a:buChar char="•"/>
            </a:pPr>
            <a:r>
              <a:rPr lang="en-US" sz="800"/>
              <a:t>Sequence diagrams describe the time ordering of the interactions.</a:t>
            </a:r>
          </a:p>
          <a:p>
            <a:pPr eaLnBrk="1" hangingPunct="1">
              <a:lnSpc>
                <a:spcPct val="69000"/>
              </a:lnSpc>
              <a:buFontTx/>
              <a:buChar char="•"/>
            </a:pPr>
            <a:r>
              <a:rPr lang="en-US" sz="800"/>
              <a:t>UML also provides collaboration diagrams which describe the structural interconnections among objects.</a:t>
            </a:r>
          </a:p>
          <a:p>
            <a:pPr eaLnBrk="1" hangingPunct="1">
              <a:lnSpc>
                <a:spcPct val="69000"/>
              </a:lnSpc>
              <a:buFontTx/>
              <a:buChar char="•"/>
            </a:pPr>
            <a:endParaRPr lang="en-US" sz="800"/>
          </a:p>
          <a:p>
            <a:pPr eaLnBrk="1" hangingPunct="1">
              <a:lnSpc>
                <a:spcPct val="69000"/>
              </a:lnSpc>
            </a:pPr>
            <a:r>
              <a:rPr lang="en-US" sz="800"/>
              <a:t>Class Diagrams</a:t>
            </a:r>
          </a:p>
          <a:p>
            <a:pPr eaLnBrk="1" hangingPunct="1">
              <a:lnSpc>
                <a:spcPct val="69000"/>
              </a:lnSpc>
              <a:buFontTx/>
              <a:buChar char="•"/>
            </a:pPr>
            <a:r>
              <a:rPr lang="en-US" sz="800"/>
              <a:t>UML class diagrams describe the static relationships between a system and its classes including associations and inheritance</a:t>
            </a:r>
          </a:p>
          <a:p>
            <a:pPr eaLnBrk="1" hangingPunct="1">
              <a:lnSpc>
                <a:spcPct val="69000"/>
              </a:lnSpc>
              <a:buFontTx/>
              <a:buChar char="•"/>
            </a:pPr>
            <a:r>
              <a:rPr lang="en-US" sz="800"/>
              <a:t>UML class diagrams also specify the methods and attributes of the class and the class external interfaces.</a:t>
            </a:r>
          </a:p>
          <a:p>
            <a:pPr eaLnBrk="1" hangingPunct="1">
              <a:lnSpc>
                <a:spcPct val="69000"/>
              </a:lnSpc>
              <a:buFontTx/>
              <a:buChar char="•"/>
            </a:pPr>
            <a:endParaRPr lang="en-US" sz="800"/>
          </a:p>
          <a:p>
            <a:pPr eaLnBrk="1" hangingPunct="1">
              <a:lnSpc>
                <a:spcPct val="69000"/>
              </a:lnSpc>
            </a:pPr>
            <a:r>
              <a:rPr lang="en-US" sz="800"/>
              <a:t>Statechart Diagrams</a:t>
            </a:r>
          </a:p>
          <a:p>
            <a:pPr eaLnBrk="1" hangingPunct="1">
              <a:lnSpc>
                <a:spcPct val="69000"/>
              </a:lnSpc>
              <a:buFontTx/>
              <a:buChar char="•"/>
            </a:pPr>
            <a:r>
              <a:rPr lang="en-US" sz="800"/>
              <a:t>The UML statechart diagram describes all states that an object can have and the events that cause state transitions.</a:t>
            </a:r>
          </a:p>
          <a:p>
            <a:pPr eaLnBrk="1" hangingPunct="1">
              <a:lnSpc>
                <a:spcPct val="69000"/>
              </a:lnSpc>
              <a:buFontTx/>
              <a:buChar char="•"/>
            </a:pPr>
            <a:r>
              <a:rPr lang="en-US" sz="800"/>
              <a:t>A statechart diagram identifies</a:t>
            </a:r>
          </a:p>
          <a:p>
            <a:pPr lvl="1" eaLnBrk="1" hangingPunct="1">
              <a:lnSpc>
                <a:spcPct val="69000"/>
              </a:lnSpc>
              <a:buFontTx/>
              <a:buChar char="•"/>
            </a:pPr>
            <a:r>
              <a:rPr lang="en-US" sz="800"/>
              <a:t>The states associated with an object</a:t>
            </a:r>
          </a:p>
          <a:p>
            <a:pPr lvl="1" eaLnBrk="1" hangingPunct="1">
              <a:lnSpc>
                <a:spcPct val="69000"/>
              </a:lnSpc>
              <a:buFontTx/>
              <a:buChar char="•"/>
            </a:pPr>
            <a:r>
              <a:rPr lang="en-US" sz="800"/>
              <a:t>Its transitions (how an object changes state)</a:t>
            </a:r>
          </a:p>
          <a:p>
            <a:pPr lvl="1" eaLnBrk="1" hangingPunct="1">
              <a:lnSpc>
                <a:spcPct val="69000"/>
              </a:lnSpc>
              <a:buFontTx/>
              <a:buChar char="•"/>
            </a:pPr>
            <a:r>
              <a:rPr lang="en-US" sz="800"/>
              <a:t>Its activities (what an object does in a state)</a:t>
            </a:r>
          </a:p>
          <a:p>
            <a:pPr eaLnBrk="1" hangingPunct="1">
              <a:lnSpc>
                <a:spcPct val="69000"/>
              </a:lnSpc>
              <a:buFontTx/>
              <a:buChar char="•"/>
            </a:pPr>
            <a:endParaRPr lang="en-US" sz="800"/>
          </a:p>
        </p:txBody>
      </p:sp>
    </p:spTree>
    <p:extLst>
      <p:ext uri="{BB962C8B-B14F-4D97-AF65-F5344CB8AC3E}">
        <p14:creationId xmlns:p14="http://schemas.microsoft.com/office/powerpoint/2010/main" val="22500310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xfrm>
            <a:off x="2290763" y="728663"/>
            <a:ext cx="2782887" cy="2087562"/>
          </a:xfrm>
          <a:ln/>
        </p:spPr>
      </p:sp>
      <p:sp>
        <p:nvSpPr>
          <p:cNvPr id="104451" name="Notes Placeholder 2"/>
          <p:cNvSpPr>
            <a:spLocks noGrp="1"/>
          </p:cNvSpPr>
          <p:nvPr>
            <p:ph type="body" idx="1"/>
          </p:nvPr>
        </p:nvSpPr>
        <p:spPr>
          <a:xfrm>
            <a:off x="976119" y="3001989"/>
            <a:ext cx="5362964" cy="587654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7592908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xfrm>
            <a:off x="2281238" y="727075"/>
            <a:ext cx="2795587" cy="2097088"/>
          </a:xfrm>
          <a:ln/>
        </p:spPr>
      </p:sp>
      <p:sp>
        <p:nvSpPr>
          <p:cNvPr id="105475" name="Rectangle 3"/>
          <p:cNvSpPr>
            <a:spLocks noGrp="1" noChangeArrowheads="1"/>
          </p:cNvSpPr>
          <p:nvPr>
            <p:ph type="body" idx="1"/>
          </p:nvPr>
        </p:nvSpPr>
        <p:spPr>
          <a:xfrm>
            <a:off x="976119" y="3060061"/>
            <a:ext cx="5362964" cy="582008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13568468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xfrm>
            <a:off x="2274888" y="728663"/>
            <a:ext cx="2803525" cy="2103437"/>
          </a:xfrm>
          <a:ln/>
        </p:spPr>
      </p:sp>
      <p:sp>
        <p:nvSpPr>
          <p:cNvPr id="106499"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9500494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xfrm>
            <a:off x="2286000" y="728663"/>
            <a:ext cx="2786063" cy="2089150"/>
          </a:xfrm>
          <a:ln/>
        </p:spPr>
      </p:sp>
      <p:sp>
        <p:nvSpPr>
          <p:cNvPr id="107523" name="Notes Placeholder 2"/>
          <p:cNvSpPr>
            <a:spLocks noGrp="1"/>
          </p:cNvSpPr>
          <p:nvPr>
            <p:ph type="body" idx="1"/>
          </p:nvPr>
        </p:nvSpPr>
        <p:spPr>
          <a:xfrm>
            <a:off x="976119" y="3082644"/>
            <a:ext cx="5362964" cy="579588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092837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xfrm>
            <a:off x="2273300" y="728663"/>
            <a:ext cx="2795588" cy="2095500"/>
          </a:xfrm>
          <a:ln/>
        </p:spPr>
      </p:sp>
      <p:sp>
        <p:nvSpPr>
          <p:cNvPr id="62467"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0150087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xfrm>
            <a:off x="2301875" y="728663"/>
            <a:ext cx="2768600" cy="2076450"/>
          </a:xfrm>
          <a:ln/>
        </p:spPr>
      </p:sp>
      <p:sp>
        <p:nvSpPr>
          <p:cNvPr id="108547" name="Notes Placeholder 2"/>
          <p:cNvSpPr>
            <a:spLocks noGrp="1"/>
          </p:cNvSpPr>
          <p:nvPr>
            <p:ph type="body" idx="1"/>
          </p:nvPr>
        </p:nvSpPr>
        <p:spPr>
          <a:xfrm>
            <a:off x="976119" y="3195561"/>
            <a:ext cx="5362964" cy="568296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0461543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5"/>
          <p:cNvSpPr>
            <a:spLocks noGrp="1" noChangeArrowheads="1"/>
          </p:cNvSpPr>
          <p:nvPr>
            <p:ph type="sldNum" sz="quarter" idx="4294967295"/>
          </p:nvPr>
        </p:nvSpPr>
        <p:spPr bwMode="auto">
          <a:xfrm>
            <a:off x="4143224" y="9120495"/>
            <a:ext cx="3173601" cy="483931"/>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9796" tIns="0" rIns="19796" bIns="0" anchor="b"/>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pPr algn="r">
              <a:spcBef>
                <a:spcPct val="0"/>
              </a:spcBef>
            </a:pPr>
            <a:fld id="{78AE1E1F-FAFD-624F-8D7F-4C1CB1BD3F02}" type="slidenum">
              <a:rPr lang="en-US" i="1">
                <a:latin typeface="Times New Roman" charset="0"/>
              </a:rPr>
              <a:pPr algn="r">
                <a:spcBef>
                  <a:spcPct val="0"/>
                </a:spcBef>
              </a:pPr>
              <a:t>52</a:t>
            </a:fld>
            <a:endParaRPr lang="en-US" i="1">
              <a:latin typeface="Times New Roman" charset="0"/>
            </a:endParaRPr>
          </a:p>
        </p:txBody>
      </p:sp>
      <p:sp>
        <p:nvSpPr>
          <p:cNvPr id="109571" name="Rectangle 2"/>
          <p:cNvSpPr>
            <a:spLocks noGrp="1" noRot="1" noChangeAspect="1" noChangeArrowheads="1" noTextEdit="1"/>
          </p:cNvSpPr>
          <p:nvPr>
            <p:ph type="sldImg"/>
          </p:nvPr>
        </p:nvSpPr>
        <p:spPr>
          <a:xfrm>
            <a:off x="2274888" y="731838"/>
            <a:ext cx="2778125" cy="2082800"/>
          </a:xfrm>
          <a:ln cap="flat"/>
        </p:spPr>
      </p:sp>
      <p:sp>
        <p:nvSpPr>
          <p:cNvPr id="109572" name="Rectangle 3"/>
          <p:cNvSpPr>
            <a:spLocks noGrp="1" noChangeArrowheads="1"/>
          </p:cNvSpPr>
          <p:nvPr>
            <p:ph type="body" idx="1"/>
          </p:nvPr>
        </p:nvSpPr>
        <p:spPr>
          <a:xfrm>
            <a:off x="976119" y="3116519"/>
            <a:ext cx="5362964" cy="576362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7320" tIns="49485" rIns="97320" bIns="49485"/>
          <a:lstStyle/>
          <a:p>
            <a:pPr defTabSz="967457"/>
            <a:endParaRPr lang="en-AU"/>
          </a:p>
        </p:txBody>
      </p:sp>
    </p:spTree>
    <p:extLst>
      <p:ext uri="{BB962C8B-B14F-4D97-AF65-F5344CB8AC3E}">
        <p14:creationId xmlns:p14="http://schemas.microsoft.com/office/powerpoint/2010/main" val="70925091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xfrm>
            <a:off x="2263775" y="728663"/>
            <a:ext cx="2801938" cy="2101850"/>
          </a:xfrm>
          <a:ln/>
        </p:spPr>
      </p:sp>
      <p:sp>
        <p:nvSpPr>
          <p:cNvPr id="110595" name="Notes Placeholder 2"/>
          <p:cNvSpPr>
            <a:spLocks noGrp="1"/>
          </p:cNvSpPr>
          <p:nvPr>
            <p:ph type="body" idx="1"/>
          </p:nvPr>
        </p:nvSpPr>
        <p:spPr>
          <a:xfrm>
            <a:off x="976119" y="3116519"/>
            <a:ext cx="5362964" cy="576201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496363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xfrm>
            <a:off x="2236788" y="720725"/>
            <a:ext cx="2828925" cy="2122488"/>
          </a:xfrm>
          <a:ln/>
        </p:spPr>
      </p:sp>
      <p:sp>
        <p:nvSpPr>
          <p:cNvPr id="111619" name="Rectangle 3"/>
          <p:cNvSpPr>
            <a:spLocks noGrp="1" noChangeArrowheads="1"/>
          </p:cNvSpPr>
          <p:nvPr>
            <p:ph type="body" idx="1"/>
          </p:nvPr>
        </p:nvSpPr>
        <p:spPr>
          <a:xfrm>
            <a:off x="401168" y="3093935"/>
            <a:ext cx="6512867" cy="578620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AU"/>
          </a:p>
        </p:txBody>
      </p:sp>
    </p:spTree>
    <p:extLst>
      <p:ext uri="{BB962C8B-B14F-4D97-AF65-F5344CB8AC3E}">
        <p14:creationId xmlns:p14="http://schemas.microsoft.com/office/powerpoint/2010/main" val="3621592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2084388" y="627063"/>
            <a:ext cx="2922587" cy="2190750"/>
          </a:xfrm>
          <a:ln/>
        </p:spPr>
      </p:sp>
      <p:sp>
        <p:nvSpPr>
          <p:cNvPr id="63491" name="Rectangle 3"/>
          <p:cNvSpPr>
            <a:spLocks noGrp="1" noChangeArrowheads="1"/>
          </p:cNvSpPr>
          <p:nvPr>
            <p:ph type="body" idx="1"/>
          </p:nvPr>
        </p:nvSpPr>
        <p:spPr>
          <a:xfrm>
            <a:off x="976119" y="3001989"/>
            <a:ext cx="5362964" cy="587654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AU"/>
              <a:t>Note: if doing good design leads to smaller sized programs, this will typically reduce productivity as measured in LOC/hour, although the total development time may be unaffected. This does identify one of the weaknesses of relying excessively on LOC/hr as a productivity measure and highlights the difference between individual productivity and organizational productivity (functionality delivered per developer per month).</a:t>
            </a:r>
          </a:p>
          <a:p>
            <a:pPr eaLnBrk="1" hangingPunct="1"/>
            <a:endParaRPr lang="en-AU"/>
          </a:p>
          <a:p>
            <a:pPr eaLnBrk="1" hangingPunct="1"/>
            <a:r>
              <a:rPr lang="en-US"/>
              <a:t>Note: if people do good design, Program 7 will be straight forward, if they don't "oh oh"  (and instructor can follow up on day 4 with the data to reinforce the point).</a:t>
            </a:r>
            <a:endParaRPr lang="en-AU"/>
          </a:p>
        </p:txBody>
      </p:sp>
    </p:spTree>
    <p:extLst>
      <p:ext uri="{BB962C8B-B14F-4D97-AF65-F5344CB8AC3E}">
        <p14:creationId xmlns:p14="http://schemas.microsoft.com/office/powerpoint/2010/main" val="2250828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body" idx="1"/>
          </p:nvPr>
        </p:nvSpPr>
        <p:spPr>
          <a:xfrm>
            <a:off x="610683" y="2935851"/>
            <a:ext cx="6106828" cy="607817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901" tIns="46618" rIns="94901" bIns="46618"/>
          <a:lstStyle/>
          <a:p>
            <a:r>
              <a:rPr lang="en-US"/>
              <a:t>From the overall database of 8,100 programs written by 810 engineers in PSP training courses, the developers for 80 of the programs spent between 100 and 150% of coding time in design time.  Those who spent more time were omitted because their excessive design time was often due to poor design practices or requirements misunderstandings.  Of this same group, 151 had design times of less than 25% of coding time.</a:t>
            </a:r>
          </a:p>
          <a:p>
            <a:endParaRPr lang="en-US"/>
          </a:p>
          <a:p>
            <a:r>
              <a:rPr lang="en-US"/>
              <a:t>151 code intensive programs</a:t>
            </a:r>
          </a:p>
          <a:p>
            <a:r>
              <a:rPr lang="en-US"/>
              <a:t>80 design intensive programs</a:t>
            </a:r>
          </a:p>
          <a:p>
            <a:r>
              <a:rPr lang="en-US"/>
              <a:t>Average development time increase for design-intensive programs is 53%.</a:t>
            </a:r>
          </a:p>
        </p:txBody>
      </p:sp>
      <p:sp>
        <p:nvSpPr>
          <p:cNvPr id="64515" name="Rectangle 3"/>
          <p:cNvSpPr>
            <a:spLocks noGrp="1" noRot="1" noChangeAspect="1" noChangeArrowheads="1" noTextEdit="1"/>
          </p:cNvSpPr>
          <p:nvPr>
            <p:ph type="sldImg"/>
          </p:nvPr>
        </p:nvSpPr>
        <p:spPr>
          <a:xfrm>
            <a:off x="2079625" y="623888"/>
            <a:ext cx="2928938" cy="2195512"/>
          </a:xfrm>
          <a:ln/>
        </p:spPr>
      </p:sp>
    </p:spTree>
    <p:extLst>
      <p:ext uri="{BB962C8B-B14F-4D97-AF65-F5344CB8AC3E}">
        <p14:creationId xmlns:p14="http://schemas.microsoft.com/office/powerpoint/2010/main" val="3963136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2084388" y="627063"/>
            <a:ext cx="2922587" cy="2190750"/>
          </a:xfrm>
          <a:ln/>
        </p:spPr>
      </p:sp>
      <p:sp>
        <p:nvSpPr>
          <p:cNvPr id="65539"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087834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2085975" y="627063"/>
            <a:ext cx="2921000" cy="2190750"/>
          </a:xfrm>
          <a:ln/>
        </p:spPr>
      </p:sp>
      <p:sp>
        <p:nvSpPr>
          <p:cNvPr id="66563" name="Notes Placeholder 2"/>
          <p:cNvSpPr>
            <a:spLocks noGrp="1"/>
          </p:cNvSpPr>
          <p:nvPr>
            <p:ph type="body" idx="1"/>
          </p:nvPr>
        </p:nvSpPr>
        <p:spPr>
          <a:xfrm>
            <a:off x="976119" y="3127811"/>
            <a:ext cx="5362964" cy="575071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6599113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75456324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878735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78326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113240054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383065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56168008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Software Design</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Software Design</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82255570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Software Design</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85370"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Software Design</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4413207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343822041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417781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593105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4844890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369275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Software Design</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11328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40603503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19070434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3"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6.xml"/><Relationship Id="rId5" Type="http://schemas.openxmlformats.org/officeDocument/2006/relationships/image" Target="../media/image19.jpeg"/><Relationship Id="rId4"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34.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5.emf"/><Relationship Id="rId5" Type="http://schemas.openxmlformats.org/officeDocument/2006/relationships/oleObject" Target="../embeddings/Microsoft_Word_97_-_2003_Document2.doc"/><Relationship Id="rId4" Type="http://schemas.openxmlformats.org/officeDocument/2006/relationships/oleObject" Target="../embeddings/oleObject2.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7.emf"/><Relationship Id="rId2" Type="http://schemas.openxmlformats.org/officeDocument/2006/relationships/tags" Target="../tags/tag7.xml"/><Relationship Id="rId1" Type="http://schemas.openxmlformats.org/officeDocument/2006/relationships/vmlDrawing" Target="../drawings/vmlDrawing3.vml"/><Relationship Id="rId6" Type="http://schemas.openxmlformats.org/officeDocument/2006/relationships/oleObject" Target="../embeddings/Microsoft_Word_97_-_2003_Document3.doc"/><Relationship Id="rId5" Type="http://schemas.openxmlformats.org/officeDocument/2006/relationships/oleObject" Target="../embeddings/oleObject3.bin"/><Relationship Id="rId4"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38.emf"/><Relationship Id="rId5" Type="http://schemas.openxmlformats.org/officeDocument/2006/relationships/oleObject" Target="../embeddings/Microsoft_Word_97_-_2003_Document4.doc"/><Relationship Id="rId4" Type="http://schemas.openxmlformats.org/officeDocument/2006/relationships/oleObject" Target="../embeddings/oleObject4.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41.wmf"/><Relationship Id="rId4"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10.xml"/><Relationship Id="rId4" Type="http://schemas.openxmlformats.org/officeDocument/2006/relationships/image" Target="../media/image42.wmf"/></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3.wmf"/><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2"/>
          <p:cNvSpPr>
            <a:spLocks noGrp="1" noChangeArrowheads="1"/>
          </p:cNvSpPr>
          <p:nvPr>
            <p:ph type="ctrTitle"/>
            <p:custDataLst>
              <p:tags r:id="rId1"/>
            </p:custDataLst>
          </p:nvPr>
        </p:nvSpPr>
        <p:spPr>
          <a:noFill/>
        </p:spPr>
        <p:txBody>
          <a:bodyPr>
            <a:normAutofit/>
          </a:bodyPr>
          <a:lstStyle/>
          <a:p>
            <a:pPr eaLnBrk="1" hangingPunct="1"/>
            <a:r>
              <a:rPr lang="en-US" sz="2000" dirty="0">
                <a:latin typeface="Arial" charset="0"/>
              </a:rPr>
              <a:t>PSP Advanced</a:t>
            </a:r>
            <a:r>
              <a:rPr lang="en-US" dirty="0">
                <a:latin typeface="Arial" charset="0"/>
              </a:rPr>
              <a:t/>
            </a:r>
            <a:br>
              <a:rPr lang="en-US" dirty="0">
                <a:latin typeface="Arial" charset="0"/>
              </a:rPr>
            </a:br>
            <a:r>
              <a:rPr lang="en-US" dirty="0" smtClean="0">
                <a:latin typeface="Arial" charset="0"/>
              </a:rPr>
              <a:t>Software </a:t>
            </a:r>
            <a:r>
              <a:rPr lang="en-US" dirty="0">
                <a:latin typeface="Arial" charset="0"/>
              </a:rPr>
              <a:t>Design </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74827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normAutofit/>
          </a:bodyPr>
          <a:lstStyle/>
          <a:p>
            <a:pPr eaLnBrk="1" hangingPunct="1"/>
            <a:r>
              <a:rPr lang="en-US">
                <a:latin typeface="Arial" charset="0"/>
              </a:rPr>
              <a:t>Design is a Learning Process</a:t>
            </a:r>
          </a:p>
        </p:txBody>
      </p:sp>
      <p:sp>
        <p:nvSpPr>
          <p:cNvPr id="15363" name="Rectangle 5"/>
          <p:cNvSpPr>
            <a:spLocks noGrp="1" noChangeArrowheads="1"/>
          </p:cNvSpPr>
          <p:nvPr>
            <p:ph idx="1"/>
          </p:nvPr>
        </p:nvSpPr>
        <p:spPr/>
        <p:txBody>
          <a:bodyPr/>
          <a:lstStyle/>
          <a:p>
            <a:pPr marL="0" indent="0" eaLnBrk="1" hangingPunct="1"/>
            <a:r>
              <a:rPr lang="en-US">
                <a:latin typeface="Arial" charset="0"/>
              </a:rPr>
              <a:t>Design involves discovery, invention, and intuitive leaps from one abstraction level to another.</a:t>
            </a:r>
          </a:p>
          <a:p>
            <a:pPr marL="0" indent="0" eaLnBrk="1" hangingPunct="1"/>
            <a:r>
              <a:rPr lang="en-US">
                <a:latin typeface="Arial" charset="0"/>
              </a:rPr>
              <a:t>While the design must reflect the requirements, requirements usually are not stable until the product has been used, if then.</a:t>
            </a:r>
          </a:p>
          <a:p>
            <a:pPr marL="0" indent="0" eaLnBrk="1" hangingPunct="1"/>
            <a:r>
              <a:rPr lang="en-US">
                <a:latin typeface="Arial" charset="0"/>
              </a:rPr>
              <a:t>Design work is iterative, and it must be driven by feedback from all involved parties.</a:t>
            </a:r>
          </a:p>
          <a:p>
            <a:pPr marL="0" indent="0" eaLnBrk="1" hangingPunct="1"/>
            <a:r>
              <a:rPr lang="en-US">
                <a:latin typeface="Arial" charset="0"/>
              </a:rPr>
              <a:t>The critical problem is knowing when to freeze the design to produce the next iteration.</a:t>
            </a:r>
          </a:p>
        </p:txBody>
      </p:sp>
      <p:pic>
        <p:nvPicPr>
          <p:cNvPr id="15364" name="Picture 19" descr="C:\Documents and Settings\tchick\Local Settings\Temporary Internet Files\Content.IE5\6TCFAPSX\MPj0309173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5358" y="64029"/>
            <a:ext cx="1349375" cy="895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7646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a:latin typeface="Arial" charset="0"/>
              </a:rPr>
              <a:t>The Design Framework</a:t>
            </a:r>
          </a:p>
        </p:txBody>
      </p:sp>
      <p:pic>
        <p:nvPicPr>
          <p:cNvPr id="16387" name="Picture 3" descr="s4"/>
          <p:cNvPicPr>
            <a:picLocks noChangeAspect="1" noChangeArrowheads="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1330325" y="1090082"/>
            <a:ext cx="6483350" cy="5037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88" name="Picture 9" descr="C:\Documents and Settings\tchick\Local Settings\Temporary Internet Files\Content.IE5\IJOLA5U7\MPj04140620000[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02359" y="63500"/>
            <a:ext cx="785813" cy="982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58843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atin typeface="Arial" charset="0"/>
              </a:rPr>
              <a:t>Structuring the Design Process</a:t>
            </a:r>
          </a:p>
        </p:txBody>
      </p:sp>
      <p:sp>
        <p:nvSpPr>
          <p:cNvPr id="16387" name="Rectangle 3"/>
          <p:cNvSpPr>
            <a:spLocks noGrp="1" noChangeArrowheads="1"/>
          </p:cNvSpPr>
          <p:nvPr>
            <p:ph idx="1"/>
          </p:nvPr>
        </p:nvSpPr>
        <p:spPr/>
        <p:txBody>
          <a:bodyPr/>
          <a:lstStyle/>
          <a:p>
            <a:pPr marL="0" indent="0">
              <a:lnSpc>
                <a:spcPct val="90000"/>
              </a:lnSpc>
              <a:defRPr/>
            </a:pPr>
            <a:r>
              <a:rPr lang="en-US" sz="2000" dirty="0" smtClean="0">
                <a:ea typeface="+mn-ea"/>
              </a:rPr>
              <a:t>Good software designers follow a dynamic process. They</a:t>
            </a:r>
          </a:p>
          <a:p>
            <a:pPr marL="747713" lvl="2" indent="-347663">
              <a:lnSpc>
                <a:spcPct val="90000"/>
              </a:lnSpc>
              <a:buFont typeface="Arial" pitchFamily="34" charset="0"/>
              <a:buChar char="•"/>
              <a:defRPr/>
            </a:pPr>
            <a:r>
              <a:rPr lang="en-US" sz="2000" dirty="0" smtClean="0"/>
              <a:t>jump from concept to detail</a:t>
            </a:r>
          </a:p>
          <a:p>
            <a:pPr marL="747713" lvl="2" indent="-347663">
              <a:lnSpc>
                <a:spcPct val="90000"/>
              </a:lnSpc>
              <a:buFont typeface="Arial" pitchFamily="34" charset="0"/>
              <a:buChar char="•"/>
              <a:defRPr/>
            </a:pPr>
            <a:r>
              <a:rPr lang="en-US" sz="2000" dirty="0" smtClean="0"/>
              <a:t>simultaneously consider issues at several design levels</a:t>
            </a:r>
          </a:p>
          <a:p>
            <a:pPr marL="747713" lvl="2" indent="-347663">
              <a:lnSpc>
                <a:spcPct val="90000"/>
              </a:lnSpc>
              <a:buFont typeface="Arial" pitchFamily="34" charset="0"/>
              <a:buChar char="•"/>
              <a:defRPr/>
            </a:pPr>
            <a:r>
              <a:rPr lang="en-US" sz="2000" dirty="0" smtClean="0"/>
              <a:t>explore multiple alternatives</a:t>
            </a:r>
          </a:p>
          <a:p>
            <a:pPr marL="0" indent="0">
              <a:lnSpc>
                <a:spcPct val="90000"/>
              </a:lnSpc>
              <a:defRPr/>
            </a:pPr>
            <a:endParaRPr lang="en-US" sz="2000" dirty="0" smtClean="0">
              <a:ea typeface="+mn-ea"/>
            </a:endParaRPr>
          </a:p>
          <a:p>
            <a:pPr marL="0" indent="0">
              <a:lnSpc>
                <a:spcPct val="90000"/>
              </a:lnSpc>
              <a:defRPr/>
            </a:pPr>
            <a:r>
              <a:rPr lang="en-US" sz="2000" dirty="0" smtClean="0">
                <a:ea typeface="+mn-ea"/>
              </a:rPr>
              <a:t>A structured design process can help you to manage the dynamics of design.</a:t>
            </a:r>
          </a:p>
          <a:p>
            <a:pPr marL="688975" lvl="2" indent="-288925">
              <a:lnSpc>
                <a:spcPct val="90000"/>
              </a:lnSpc>
              <a:buFont typeface="Arial" pitchFamily="34" charset="0"/>
              <a:buChar char="•"/>
              <a:defRPr/>
            </a:pPr>
            <a:r>
              <a:rPr lang="en-US" sz="2000" dirty="0" smtClean="0"/>
              <a:t>capture what has been learned</a:t>
            </a:r>
          </a:p>
          <a:p>
            <a:pPr marL="688975" lvl="2" indent="-288925">
              <a:lnSpc>
                <a:spcPct val="90000"/>
              </a:lnSpc>
              <a:buFont typeface="Arial" pitchFamily="34" charset="0"/>
              <a:buChar char="•"/>
              <a:defRPr/>
            </a:pPr>
            <a:r>
              <a:rPr lang="en-US" sz="2000" dirty="0" smtClean="0"/>
              <a:t>record and manage issues</a:t>
            </a:r>
          </a:p>
          <a:p>
            <a:pPr marL="688975" lvl="2" indent="-288925">
              <a:lnSpc>
                <a:spcPct val="90000"/>
              </a:lnSpc>
              <a:buFont typeface="Arial" pitchFamily="34" charset="0"/>
              <a:buChar char="•"/>
              <a:defRPr/>
            </a:pPr>
            <a:r>
              <a:rPr lang="en-US" sz="2000" dirty="0" smtClean="0"/>
              <a:t>track design status</a:t>
            </a:r>
          </a:p>
          <a:p>
            <a:pPr marL="0" lvl="1" indent="0">
              <a:lnSpc>
                <a:spcPct val="90000"/>
              </a:lnSpc>
              <a:buFont typeface="Times" pitchFamily="18" charset="0"/>
              <a:buChar char="•"/>
              <a:defRPr/>
            </a:pPr>
            <a:endParaRPr lang="en-US" sz="2000" dirty="0" smtClean="0"/>
          </a:p>
          <a:p>
            <a:pPr marL="0" indent="0">
              <a:lnSpc>
                <a:spcPct val="90000"/>
              </a:lnSpc>
              <a:defRPr/>
            </a:pPr>
            <a:r>
              <a:rPr lang="en-US" sz="2000" dirty="0" smtClean="0">
                <a:ea typeface="+mn-ea"/>
              </a:rPr>
              <a:t>A properly-implemented design process will reduce rework, manage routine tasks, and give the designer the freedom to be creative.</a:t>
            </a:r>
          </a:p>
        </p:txBody>
      </p:sp>
      <p:pic>
        <p:nvPicPr>
          <p:cNvPr id="17412" name="Picture 6" descr="C:\Documents and Settings\tchick\Local Settings\Temporary Internet Files\Content.IE5\2XCDIHAD\MCBD08682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53993" y="123297"/>
            <a:ext cx="369888" cy="1179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134119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title"/>
          </p:nvPr>
        </p:nvSpPr>
        <p:spPr/>
        <p:txBody>
          <a:bodyPr/>
          <a:lstStyle/>
          <a:p>
            <a:pPr eaLnBrk="1" hangingPunct="1"/>
            <a:r>
              <a:rPr lang="en-AU">
                <a:latin typeface="Arial" charset="0"/>
              </a:rPr>
              <a:t>Design Considerations</a:t>
            </a:r>
          </a:p>
        </p:txBody>
      </p:sp>
      <p:sp>
        <p:nvSpPr>
          <p:cNvPr id="18435" name="Rectangle 7"/>
          <p:cNvSpPr>
            <a:spLocks noGrp="1" noChangeArrowheads="1"/>
          </p:cNvSpPr>
          <p:nvPr>
            <p:ph idx="1"/>
          </p:nvPr>
        </p:nvSpPr>
        <p:spPr/>
        <p:txBody>
          <a:bodyPr/>
          <a:lstStyle/>
          <a:p>
            <a:pPr marL="0" indent="0" eaLnBrk="1" hangingPunct="1"/>
            <a:r>
              <a:rPr lang="en-AU">
                <a:latin typeface="Arial" charset="0"/>
              </a:rPr>
              <a:t>During design, there are many issues to consider</a:t>
            </a:r>
          </a:p>
          <a:p>
            <a:pPr lvl="1" eaLnBrk="1" hangingPunct="1"/>
            <a:r>
              <a:rPr lang="en-AU">
                <a:latin typeface="Arial" charset="0"/>
              </a:rPr>
              <a:t>requirements uncertainty</a:t>
            </a:r>
          </a:p>
          <a:p>
            <a:pPr lvl="1" eaLnBrk="1" hangingPunct="1"/>
            <a:r>
              <a:rPr lang="en-AU">
                <a:latin typeface="Arial" charset="0"/>
              </a:rPr>
              <a:t>unfamiliar technologies</a:t>
            </a:r>
          </a:p>
          <a:p>
            <a:pPr lvl="1" eaLnBrk="1" hangingPunct="1"/>
            <a:r>
              <a:rPr lang="en-AU">
                <a:latin typeface="Arial" charset="0"/>
              </a:rPr>
              <a:t>scalability and quality concerns</a:t>
            </a:r>
          </a:p>
          <a:p>
            <a:pPr lvl="1" eaLnBrk="1" hangingPunct="1"/>
            <a:r>
              <a:rPr lang="en-AU">
                <a:latin typeface="Arial" charset="0"/>
              </a:rPr>
              <a:t>prototyping</a:t>
            </a:r>
          </a:p>
        </p:txBody>
      </p:sp>
      <p:pic>
        <p:nvPicPr>
          <p:cNvPr id="18436" name="Picture 7" descr="C:\Documents and Settings\tchick\Local Settings\Temporary Internet Files\Content.IE5\ATUNA1IJ\MPj0385676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3326" y="82021"/>
            <a:ext cx="642938" cy="898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47423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AU">
                <a:latin typeface="Arial" charset="0"/>
              </a:rPr>
              <a:t>Requirements Uncertainty</a:t>
            </a:r>
          </a:p>
        </p:txBody>
      </p:sp>
      <p:sp>
        <p:nvSpPr>
          <p:cNvPr id="19459" name="Rectangle 3"/>
          <p:cNvSpPr>
            <a:spLocks noGrp="1" noChangeArrowheads="1"/>
          </p:cNvSpPr>
          <p:nvPr>
            <p:ph idx="1"/>
          </p:nvPr>
        </p:nvSpPr>
        <p:spPr/>
        <p:txBody>
          <a:bodyPr/>
          <a:lstStyle/>
          <a:p>
            <a:pPr marL="0" indent="0" eaLnBrk="1" hangingPunct="1"/>
            <a:r>
              <a:rPr lang="en-AU">
                <a:latin typeface="Arial" charset="0"/>
              </a:rPr>
              <a:t>For most new software systems, requirements will not be completely known until after the users have used the finished product.</a:t>
            </a:r>
          </a:p>
          <a:p>
            <a:pPr marL="0" indent="0" eaLnBrk="1" hangingPunct="1"/>
            <a:r>
              <a:rPr lang="en-AU">
                <a:latin typeface="Arial" charset="0"/>
              </a:rPr>
              <a:t>This creates a challenge for designers.</a:t>
            </a:r>
          </a:p>
          <a:p>
            <a:pPr marL="0" indent="0" eaLnBrk="1" hangingPunct="1"/>
            <a:r>
              <a:rPr lang="en-AU">
                <a:latin typeface="Arial" charset="0"/>
              </a:rPr>
              <a:t>Analysing the impact of every change to requirements is important.</a:t>
            </a:r>
          </a:p>
        </p:txBody>
      </p:sp>
      <p:pic>
        <p:nvPicPr>
          <p:cNvPr id="19460" name="Picture 4" descr="C:\Documents and Settings\tchick\Local Settings\Temporary Internet Files\Content.IE5\6TCFAPSX\MCHH0143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0271" y="116416"/>
            <a:ext cx="1376362"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86531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AU">
                <a:latin typeface="Arial" charset="0"/>
              </a:rPr>
              <a:t>Unfamiliar Technologies</a:t>
            </a:r>
          </a:p>
        </p:txBody>
      </p:sp>
      <p:sp>
        <p:nvSpPr>
          <p:cNvPr id="20483" name="Rectangle 3"/>
          <p:cNvSpPr>
            <a:spLocks noGrp="1" noChangeArrowheads="1"/>
          </p:cNvSpPr>
          <p:nvPr>
            <p:ph idx="1"/>
          </p:nvPr>
        </p:nvSpPr>
        <p:spPr/>
        <p:txBody>
          <a:bodyPr/>
          <a:lstStyle/>
          <a:p>
            <a:pPr marL="0" indent="0" eaLnBrk="1" hangingPunct="1"/>
            <a:r>
              <a:rPr lang="en-AU">
                <a:latin typeface="Arial" charset="0"/>
              </a:rPr>
              <a:t>The computing industry is continually developing new and updating existing technologies for software.</a:t>
            </a:r>
          </a:p>
          <a:p>
            <a:pPr marL="0" indent="0" eaLnBrk="1" hangingPunct="1"/>
            <a:r>
              <a:rPr lang="en-AU">
                <a:latin typeface="Arial" charset="0"/>
              </a:rPr>
              <a:t>Examples</a:t>
            </a:r>
          </a:p>
          <a:p>
            <a:pPr lvl="1" eaLnBrk="1" hangingPunct="1"/>
            <a:r>
              <a:rPr lang="en-AU">
                <a:latin typeface="Arial" charset="0"/>
              </a:rPr>
              <a:t>operating systems</a:t>
            </a:r>
          </a:p>
          <a:p>
            <a:pPr lvl="1" eaLnBrk="1" hangingPunct="1"/>
            <a:r>
              <a:rPr lang="en-AU">
                <a:latin typeface="Arial" charset="0"/>
              </a:rPr>
              <a:t>programming languages</a:t>
            </a:r>
          </a:p>
          <a:p>
            <a:pPr lvl="1" eaLnBrk="1" hangingPunct="1"/>
            <a:r>
              <a:rPr lang="en-AU">
                <a:latin typeface="Arial" charset="0"/>
              </a:rPr>
              <a:t>middleware</a:t>
            </a:r>
          </a:p>
          <a:p>
            <a:pPr lvl="1" eaLnBrk="1" hangingPunct="1"/>
            <a:r>
              <a:rPr lang="en-AU">
                <a:latin typeface="Arial" charset="0"/>
              </a:rPr>
              <a:t>databases</a:t>
            </a:r>
          </a:p>
          <a:p>
            <a:pPr marL="0" indent="0" eaLnBrk="1" hangingPunct="1"/>
            <a:r>
              <a:rPr lang="en-AU">
                <a:latin typeface="Arial" charset="0"/>
              </a:rPr>
              <a:t>A design needs to</a:t>
            </a:r>
          </a:p>
          <a:p>
            <a:pPr lvl="1" eaLnBrk="1" hangingPunct="1"/>
            <a:r>
              <a:rPr lang="en-AU">
                <a:latin typeface="Arial" charset="0"/>
              </a:rPr>
              <a:t> satisfy the users’ requirements, AND</a:t>
            </a:r>
          </a:p>
          <a:p>
            <a:pPr lvl="1" eaLnBrk="1" hangingPunct="1"/>
            <a:r>
              <a:rPr lang="en-AU">
                <a:latin typeface="Arial" charset="0"/>
              </a:rPr>
              <a:t>be efficiently implementable in the implementation technology</a:t>
            </a:r>
          </a:p>
        </p:txBody>
      </p:sp>
      <p:pic>
        <p:nvPicPr>
          <p:cNvPr id="20484" name="Picture 4" descr="\\ns01\install\Office\ClipMedia\disk2\FILES\PFILES\MSOFFICE\MEDIA\CNTCD1\ClipArt5\j028166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5508" y="87311"/>
            <a:ext cx="1401763" cy="890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372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AU">
                <a:latin typeface="Arial" charset="0"/>
              </a:rPr>
              <a:t>Scalability and Quality Concerns</a:t>
            </a:r>
          </a:p>
        </p:txBody>
      </p:sp>
      <p:sp>
        <p:nvSpPr>
          <p:cNvPr id="21507" name="Rectangle 3"/>
          <p:cNvSpPr>
            <a:spLocks noGrp="1" noChangeArrowheads="1"/>
          </p:cNvSpPr>
          <p:nvPr>
            <p:ph idx="1"/>
          </p:nvPr>
        </p:nvSpPr>
        <p:spPr/>
        <p:txBody>
          <a:bodyPr/>
          <a:lstStyle/>
          <a:p>
            <a:pPr marL="0" indent="0" eaLnBrk="1" hangingPunct="1"/>
            <a:r>
              <a:rPr lang="en-AU">
                <a:latin typeface="Arial" charset="0"/>
              </a:rPr>
              <a:t>Many desirable or essential properties of a software product require a global perspective.</a:t>
            </a:r>
          </a:p>
          <a:p>
            <a:pPr marL="0" indent="0" eaLnBrk="1" hangingPunct="1"/>
            <a:r>
              <a:rPr lang="en-AU">
                <a:latin typeface="Arial" charset="0"/>
              </a:rPr>
              <a:t>Examples</a:t>
            </a:r>
          </a:p>
          <a:p>
            <a:pPr lvl="1" eaLnBrk="1" hangingPunct="1"/>
            <a:r>
              <a:rPr lang="en-AU">
                <a:latin typeface="Arial" charset="0"/>
              </a:rPr>
              <a:t>security</a:t>
            </a:r>
          </a:p>
          <a:p>
            <a:pPr lvl="1" eaLnBrk="1" hangingPunct="1"/>
            <a:r>
              <a:rPr lang="en-AU">
                <a:latin typeface="Arial" charset="0"/>
              </a:rPr>
              <a:t>safety</a:t>
            </a:r>
          </a:p>
          <a:p>
            <a:pPr lvl="1" eaLnBrk="1" hangingPunct="1"/>
            <a:r>
              <a:rPr lang="en-AU">
                <a:latin typeface="Arial" charset="0"/>
              </a:rPr>
              <a:t>scalability of memory usage, execution time, bandwidth requirements</a:t>
            </a:r>
          </a:p>
          <a:p>
            <a:pPr marL="0" indent="0" eaLnBrk="1" hangingPunct="1"/>
            <a:r>
              <a:rPr lang="en-AU">
                <a:latin typeface="Arial" charset="0"/>
              </a:rPr>
              <a:t>Considering these issues during design is better than trying to retrofit them to a finished but unsatisfactory software product.</a:t>
            </a:r>
          </a:p>
        </p:txBody>
      </p:sp>
      <p:pic>
        <p:nvPicPr>
          <p:cNvPr id="21508" name="Picture 4" descr="\\ns01\install\Office\ClipMedia\disk2\FILES\PFILES\MSOFFICE\MEDIA\CNTCD1\ClipArt3\j023725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1505" y="77788"/>
            <a:ext cx="1244600" cy="75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95515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AU">
                <a:latin typeface="Arial" charset="0"/>
              </a:rPr>
              <a:t>Prototyping</a:t>
            </a:r>
          </a:p>
        </p:txBody>
      </p:sp>
      <p:sp>
        <p:nvSpPr>
          <p:cNvPr id="22531" name="Rectangle 3"/>
          <p:cNvSpPr>
            <a:spLocks noGrp="1" noChangeArrowheads="1"/>
          </p:cNvSpPr>
          <p:nvPr>
            <p:ph idx="1"/>
          </p:nvPr>
        </p:nvSpPr>
        <p:spPr/>
        <p:txBody>
          <a:bodyPr/>
          <a:lstStyle/>
          <a:p>
            <a:pPr marL="0" indent="0" eaLnBrk="1" hangingPunct="1"/>
            <a:r>
              <a:rPr lang="en-AU">
                <a:latin typeface="Arial" charset="0"/>
              </a:rPr>
              <a:t>Developing a prototype can help resolve many of these issues</a:t>
            </a:r>
          </a:p>
          <a:p>
            <a:pPr lvl="1" eaLnBrk="1" hangingPunct="1"/>
            <a:r>
              <a:rPr lang="en-AU">
                <a:latin typeface="Arial" charset="0"/>
              </a:rPr>
              <a:t>requirements uncertainty</a:t>
            </a:r>
          </a:p>
          <a:p>
            <a:pPr lvl="1" eaLnBrk="1" hangingPunct="1"/>
            <a:r>
              <a:rPr lang="en-AU">
                <a:latin typeface="Arial" charset="0"/>
              </a:rPr>
              <a:t>unfamiliar technologies</a:t>
            </a:r>
          </a:p>
          <a:p>
            <a:pPr lvl="1" eaLnBrk="1" hangingPunct="1"/>
            <a:r>
              <a:rPr lang="en-AU">
                <a:latin typeface="Arial" charset="0"/>
              </a:rPr>
              <a:t>scalability concerns</a:t>
            </a:r>
          </a:p>
          <a:p>
            <a:pPr marL="0" indent="0" eaLnBrk="1" hangingPunct="1"/>
            <a:r>
              <a:rPr lang="en-AU">
                <a:latin typeface="Arial" charset="0"/>
              </a:rPr>
              <a:t>Before developing a prototype, specify its purpose and define the questions it is to answer.</a:t>
            </a:r>
          </a:p>
          <a:p>
            <a:pPr marL="0" indent="0" eaLnBrk="1" hangingPunct="1"/>
            <a:r>
              <a:rPr lang="en-AU">
                <a:latin typeface="Arial" charset="0"/>
              </a:rPr>
              <a:t>Commonly, prototypes are discarded once they have served their purpose.</a:t>
            </a:r>
          </a:p>
          <a:p>
            <a:pPr marL="0" indent="0" eaLnBrk="1" hangingPunct="1"/>
            <a:r>
              <a:rPr lang="en-AU">
                <a:latin typeface="Arial" charset="0"/>
              </a:rPr>
              <a:t>If part of a prototype is to be included in the product, additional effort is required to ensure that it meets normal development standards.</a:t>
            </a:r>
          </a:p>
        </p:txBody>
      </p:sp>
      <p:pic>
        <p:nvPicPr>
          <p:cNvPr id="22532" name="Picture 5" descr="C:\Documents and Settings\tchick\Local Settings\Temporary Internet Files\Content.IE5\ATUNA1IJ\MCj035566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13184" y="81492"/>
            <a:ext cx="962025"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27729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pPr eaLnBrk="1" hangingPunct="1"/>
            <a:r>
              <a:rPr lang="en-US">
                <a:latin typeface="Arial" charset="0"/>
              </a:rPr>
              <a:t>Design Quality</a:t>
            </a:r>
          </a:p>
        </p:txBody>
      </p:sp>
      <p:sp>
        <p:nvSpPr>
          <p:cNvPr id="23555" name="Rectangle 5"/>
          <p:cNvSpPr>
            <a:spLocks noGrp="1" noChangeArrowheads="1"/>
          </p:cNvSpPr>
          <p:nvPr>
            <p:ph idx="1"/>
          </p:nvPr>
        </p:nvSpPr>
        <p:spPr/>
        <p:txBody>
          <a:bodyPr/>
          <a:lstStyle/>
          <a:p>
            <a:pPr marL="0" indent="0" eaLnBrk="1" hangingPunct="1"/>
            <a:r>
              <a:rPr lang="en-US">
                <a:latin typeface="Arial" charset="0"/>
              </a:rPr>
              <a:t>Design is a defect prevention activity.</a:t>
            </a:r>
          </a:p>
          <a:p>
            <a:pPr marL="0" indent="0" eaLnBrk="1" hangingPunct="1"/>
            <a:r>
              <a:rPr lang="en-US">
                <a:latin typeface="Arial" charset="0"/>
              </a:rPr>
              <a:t>Poor quality designs are a major source of rework, maintenance, and user dissatisfaction.</a:t>
            </a:r>
          </a:p>
          <a:p>
            <a:pPr marL="0" indent="0" eaLnBrk="1" hangingPunct="1"/>
            <a:r>
              <a:rPr lang="en-US">
                <a:latin typeface="Arial" charset="0"/>
              </a:rPr>
              <a:t>A quality design</a:t>
            </a:r>
          </a:p>
          <a:p>
            <a:pPr lvl="1" eaLnBrk="1" hangingPunct="1"/>
            <a:r>
              <a:rPr lang="en-US">
                <a:latin typeface="Arial" charset="0"/>
              </a:rPr>
              <a:t>is complete and precise</a:t>
            </a:r>
          </a:p>
          <a:p>
            <a:pPr lvl="1" eaLnBrk="1" hangingPunct="1"/>
            <a:r>
              <a:rPr lang="en-US">
                <a:latin typeface="Arial" charset="0"/>
              </a:rPr>
              <a:t>is documented sufficiently so it can be reviewed</a:t>
            </a:r>
          </a:p>
          <a:p>
            <a:pPr lvl="1" eaLnBrk="1" hangingPunct="1"/>
            <a:r>
              <a:rPr lang="en-US">
                <a:latin typeface="Arial" charset="0"/>
              </a:rPr>
              <a:t>meets the users</a:t>
            </a:r>
            <a:r>
              <a:rPr lang="ja-JP" altLang="en-US">
                <a:latin typeface="Arial" charset="0"/>
              </a:rPr>
              <a:t>’</a:t>
            </a:r>
            <a:r>
              <a:rPr lang="en-US">
                <a:latin typeface="Arial" charset="0"/>
              </a:rPr>
              <a:t> needs</a:t>
            </a:r>
          </a:p>
          <a:p>
            <a:pPr lvl="1" eaLnBrk="1" hangingPunct="1"/>
            <a:r>
              <a:rPr lang="en-US">
                <a:latin typeface="Arial" charset="0"/>
              </a:rPr>
              <a:t>precisely guides implementation</a:t>
            </a:r>
          </a:p>
        </p:txBody>
      </p:sp>
      <p:pic>
        <p:nvPicPr>
          <p:cNvPr id="23556" name="Picture 6" descr="\\ns01\install\Office\ClipMedia\disk2\FILES\PFILES\MSOFFICE\MEDIA\CNTCD1\ClipArt6\j029558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72412" y="72496"/>
            <a:ext cx="1271588" cy="928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365773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p:txBody>
          <a:bodyPr/>
          <a:lstStyle/>
          <a:p>
            <a:pPr eaLnBrk="1" hangingPunct="1"/>
            <a:r>
              <a:rPr lang="en-US">
                <a:latin typeface="Arial" charset="0"/>
              </a:rPr>
              <a:t>Users of Design Information</a:t>
            </a:r>
          </a:p>
        </p:txBody>
      </p:sp>
      <p:sp>
        <p:nvSpPr>
          <p:cNvPr id="24579" name="Rectangle 5"/>
          <p:cNvSpPr>
            <a:spLocks noGrp="1" noChangeArrowheads="1"/>
          </p:cNvSpPr>
          <p:nvPr>
            <p:ph idx="1"/>
          </p:nvPr>
        </p:nvSpPr>
        <p:spPr/>
        <p:txBody>
          <a:bodyPr/>
          <a:lstStyle/>
          <a:p>
            <a:pPr marL="0" indent="0" eaLnBrk="1" hangingPunct="1"/>
            <a:r>
              <a:rPr lang="en-US">
                <a:latin typeface="Arial" charset="0"/>
              </a:rPr>
              <a:t>The principal users of the design are</a:t>
            </a:r>
          </a:p>
          <a:p>
            <a:pPr lvl="1" eaLnBrk="1" hangingPunct="1"/>
            <a:r>
              <a:rPr lang="en-US">
                <a:latin typeface="Arial" charset="0"/>
              </a:rPr>
              <a:t>implementers</a:t>
            </a:r>
          </a:p>
          <a:p>
            <a:pPr lvl="1" eaLnBrk="1" hangingPunct="1"/>
            <a:r>
              <a:rPr lang="en-US">
                <a:latin typeface="Arial" charset="0"/>
              </a:rPr>
              <a:t>design reviewers and verifiers</a:t>
            </a:r>
          </a:p>
          <a:p>
            <a:pPr lvl="1" eaLnBrk="1" hangingPunct="1"/>
            <a:r>
              <a:rPr lang="en-US">
                <a:latin typeface="Arial" charset="0"/>
              </a:rPr>
              <a:t>testers and test developers</a:t>
            </a:r>
          </a:p>
          <a:p>
            <a:pPr lvl="1" eaLnBrk="1" hangingPunct="1"/>
            <a:r>
              <a:rPr lang="en-US">
                <a:latin typeface="Arial" charset="0"/>
              </a:rPr>
              <a:t>documenters, maintainers, and enhancers</a:t>
            </a:r>
          </a:p>
          <a:p>
            <a:pPr marL="0" indent="0" eaLnBrk="1" hangingPunct="1"/>
            <a:r>
              <a:rPr lang="en-US">
                <a:latin typeface="Arial" charset="0"/>
              </a:rPr>
              <a:t>These users potentially need a large amount of material.</a:t>
            </a:r>
          </a:p>
          <a:p>
            <a:pPr lvl="1" eaLnBrk="1" hangingPunct="1"/>
            <a:r>
              <a:rPr lang="en-US">
                <a:latin typeface="Arial" charset="0"/>
              </a:rPr>
              <a:t>Not all information is needed immediately.</a:t>
            </a:r>
          </a:p>
          <a:p>
            <a:pPr lvl="1" eaLnBrk="1" hangingPunct="1"/>
            <a:r>
              <a:rPr lang="en-US">
                <a:latin typeface="Arial" charset="0"/>
              </a:rPr>
              <a:t>Some information can be obtained from other sources.</a:t>
            </a:r>
          </a:p>
          <a:p>
            <a:pPr lvl="1" eaLnBrk="1" hangingPunct="1"/>
            <a:r>
              <a:rPr lang="en-US">
                <a:latin typeface="Arial" charset="0"/>
              </a:rPr>
              <a:t>It is wise to limit the design workload as much as possible.</a:t>
            </a:r>
          </a:p>
        </p:txBody>
      </p:sp>
      <p:pic>
        <p:nvPicPr>
          <p:cNvPr id="24580" name="Picture 6" descr="C:\Documents and Settings\tchick\Local Settings\Temporary Internet Files\Content.IE5\ATUNA1IJ\MPj041177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1688" y="104246"/>
            <a:ext cx="631825" cy="949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70606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p:txBody>
          <a:bodyPr/>
          <a:lstStyle/>
          <a:p>
            <a:pPr eaLnBrk="1" hangingPunct="1"/>
            <a:r>
              <a:rPr lang="en-US">
                <a:latin typeface="Arial" charset="0"/>
              </a:rPr>
              <a:t>Essential Design Information</a:t>
            </a:r>
          </a:p>
        </p:txBody>
      </p:sp>
      <p:sp>
        <p:nvSpPr>
          <p:cNvPr id="25603" name="Rectangle 5"/>
          <p:cNvSpPr>
            <a:spLocks noGrp="1" noChangeArrowheads="1"/>
          </p:cNvSpPr>
          <p:nvPr>
            <p:ph idx="1"/>
          </p:nvPr>
        </p:nvSpPr>
        <p:spPr/>
        <p:txBody>
          <a:bodyPr/>
          <a:lstStyle/>
          <a:p>
            <a:pPr marL="0" indent="0" eaLnBrk="1" hangingPunct="1"/>
            <a:r>
              <a:rPr lang="en-US">
                <a:latin typeface="Arial" charset="0"/>
              </a:rPr>
              <a:t>The information that designers should provide includes</a:t>
            </a:r>
          </a:p>
          <a:p>
            <a:pPr lvl="1" eaLnBrk="1" hangingPunct="1"/>
            <a:r>
              <a:rPr lang="en-US">
                <a:latin typeface="Arial" charset="0"/>
              </a:rPr>
              <a:t>where the program fits into the system</a:t>
            </a:r>
          </a:p>
          <a:p>
            <a:pPr lvl="1" eaLnBrk="1" hangingPunct="1"/>
            <a:r>
              <a:rPr lang="en-US">
                <a:latin typeface="Arial" charset="0"/>
              </a:rPr>
              <a:t>a description of how the program will be used</a:t>
            </a:r>
          </a:p>
          <a:p>
            <a:pPr lvl="1" eaLnBrk="1" hangingPunct="1"/>
            <a:r>
              <a:rPr lang="en-US">
                <a:latin typeface="Arial" charset="0"/>
              </a:rPr>
              <a:t>a specification for all classes and parts</a:t>
            </a:r>
          </a:p>
          <a:p>
            <a:pPr lvl="1" eaLnBrk="1" hangingPunct="1"/>
            <a:r>
              <a:rPr lang="en-US">
                <a:latin typeface="Arial" charset="0"/>
              </a:rPr>
              <a:t>a structural view of the product</a:t>
            </a:r>
          </a:p>
          <a:p>
            <a:pPr lvl="1" eaLnBrk="1" hangingPunct="1"/>
            <a:r>
              <a:rPr lang="en-US">
                <a:latin typeface="Arial" charset="0"/>
              </a:rPr>
              <a:t>a specification of all external calls and references</a:t>
            </a:r>
          </a:p>
          <a:p>
            <a:pPr lvl="1" eaLnBrk="1" hangingPunct="1"/>
            <a:r>
              <a:rPr lang="en-US">
                <a:latin typeface="Arial" charset="0"/>
              </a:rPr>
              <a:t>a list of all external variables, parameters, and constants</a:t>
            </a:r>
          </a:p>
          <a:p>
            <a:pPr lvl="1" eaLnBrk="1" hangingPunct="1"/>
            <a:r>
              <a:rPr lang="en-US">
                <a:latin typeface="Arial" charset="0"/>
              </a:rPr>
              <a:t>a clear statement of the program</a:t>
            </a:r>
            <a:r>
              <a:rPr lang="ja-JP" altLang="en-US">
                <a:latin typeface="Arial" charset="0"/>
              </a:rPr>
              <a:t>’</a:t>
            </a:r>
            <a:r>
              <a:rPr lang="en-US">
                <a:latin typeface="Arial" charset="0"/>
              </a:rPr>
              <a:t>s logic</a:t>
            </a:r>
          </a:p>
          <a:p>
            <a:pPr marL="0" indent="0" eaLnBrk="1" hangingPunct="1"/>
            <a:r>
              <a:rPr lang="en-US">
                <a:latin typeface="Arial" charset="0"/>
              </a:rPr>
              <a:t>The essential design information can be categorized into static or dynamic views, and internal or external views.</a:t>
            </a:r>
          </a:p>
        </p:txBody>
      </p:sp>
      <p:pic>
        <p:nvPicPr>
          <p:cNvPr id="25604" name="Picture 7" descr="C:\Documents and Settings\tchick\Local Settings\Temporary Internet Files\Content.IE5\IJOLA5U7\MPj0409101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18499" y="114299"/>
            <a:ext cx="736600" cy="1108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62178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9"/>
          <p:cNvSpPr>
            <a:spLocks noGrp="1" noChangeArrowheads="1"/>
          </p:cNvSpPr>
          <p:nvPr>
            <p:ph type="title"/>
          </p:nvPr>
        </p:nvSpPr>
        <p:spPr/>
        <p:txBody>
          <a:bodyPr/>
          <a:lstStyle/>
          <a:p>
            <a:pPr eaLnBrk="1" hangingPunct="1"/>
            <a:r>
              <a:rPr lang="en-US">
                <a:latin typeface="Arial" charset="0"/>
              </a:rPr>
              <a:t>Design Views</a:t>
            </a:r>
          </a:p>
        </p:txBody>
      </p:sp>
      <p:graphicFrame>
        <p:nvGraphicFramePr>
          <p:cNvPr id="27" name="Table 26"/>
          <p:cNvGraphicFramePr>
            <a:graphicFrameLocks noGrp="1"/>
          </p:cNvGraphicFramePr>
          <p:nvPr>
            <p:extLst>
              <p:ext uri="{D42A27DB-BD31-4B8C-83A1-F6EECF244321}">
                <p14:modId xmlns:p14="http://schemas.microsoft.com/office/powerpoint/2010/main" val="1130604543"/>
              </p:ext>
            </p:extLst>
          </p:nvPr>
        </p:nvGraphicFramePr>
        <p:xfrm>
          <a:off x="388938" y="1123950"/>
          <a:ext cx="8323263" cy="4773613"/>
        </p:xfrm>
        <a:graphic>
          <a:graphicData uri="http://schemas.openxmlformats.org/drawingml/2006/table">
            <a:tbl>
              <a:tblPr firstRow="1" firstCol="1">
                <a:tableStyleId>{5C22544A-7EE6-4342-B048-85BDC9FD1C3A}</a:tableStyleId>
              </a:tblPr>
              <a:tblGrid>
                <a:gridCol w="2774421"/>
                <a:gridCol w="2774421"/>
                <a:gridCol w="2774421"/>
              </a:tblGrid>
              <a:tr h="1168736">
                <a:tc>
                  <a:txBody>
                    <a:bodyPr/>
                    <a:lstStyle/>
                    <a:p>
                      <a:pPr algn="ctr">
                        <a:lnSpc>
                          <a:spcPct val="100000"/>
                        </a:lnSpc>
                      </a:pPr>
                      <a:endParaRPr lang="en-US" sz="2000" dirty="0">
                        <a:latin typeface="Arial"/>
                        <a:cs typeface="Arial"/>
                      </a:endParaRPr>
                    </a:p>
                  </a:txBody>
                  <a:tcPr marT="45713" marB="45713" anchor="ctr"/>
                </a:tc>
                <a:tc>
                  <a:txBody>
                    <a:bodyPr/>
                    <a:lstStyle/>
                    <a:p>
                      <a:pPr algn="ctr">
                        <a:lnSpc>
                          <a:spcPct val="100000"/>
                        </a:lnSpc>
                      </a:pPr>
                      <a:r>
                        <a:rPr lang="en-US" sz="2000" dirty="0" smtClean="0">
                          <a:solidFill>
                            <a:schemeClr val="bg1"/>
                          </a:solidFill>
                          <a:latin typeface="Arial"/>
                          <a:cs typeface="Arial"/>
                        </a:rPr>
                        <a:t>External</a:t>
                      </a:r>
                      <a:endParaRPr lang="en-US" sz="2000" dirty="0">
                        <a:solidFill>
                          <a:schemeClr val="bg1"/>
                        </a:solidFill>
                        <a:latin typeface="Arial"/>
                        <a:cs typeface="Arial"/>
                      </a:endParaRPr>
                    </a:p>
                  </a:txBody>
                  <a:tcPr marT="45713" marB="45713" anchor="ctr"/>
                </a:tc>
                <a:tc>
                  <a:txBody>
                    <a:bodyPr/>
                    <a:lstStyle/>
                    <a:p>
                      <a:pPr algn="ctr">
                        <a:lnSpc>
                          <a:spcPct val="100000"/>
                        </a:lnSpc>
                      </a:pPr>
                      <a:r>
                        <a:rPr lang="en-US" sz="2000" dirty="0" smtClean="0">
                          <a:solidFill>
                            <a:schemeClr val="bg1"/>
                          </a:solidFill>
                          <a:latin typeface="Arial"/>
                          <a:cs typeface="Arial"/>
                        </a:rPr>
                        <a:t>Internal</a:t>
                      </a:r>
                      <a:endParaRPr lang="en-US" sz="2000" dirty="0">
                        <a:solidFill>
                          <a:schemeClr val="bg1"/>
                        </a:solidFill>
                        <a:latin typeface="Arial"/>
                        <a:cs typeface="Arial"/>
                      </a:endParaRPr>
                    </a:p>
                  </a:txBody>
                  <a:tcPr marT="45713" marB="45713" anchor="ctr"/>
                </a:tc>
              </a:tr>
              <a:tr h="1919957">
                <a:tc>
                  <a:txBody>
                    <a:bodyPr/>
                    <a:lstStyle/>
                    <a:p>
                      <a:pPr algn="ctr">
                        <a:lnSpc>
                          <a:spcPct val="100000"/>
                        </a:lnSpc>
                      </a:pPr>
                      <a:r>
                        <a:rPr lang="en-US" sz="2000" dirty="0" smtClean="0">
                          <a:solidFill>
                            <a:srgbClr val="FFFFFF"/>
                          </a:solidFill>
                          <a:latin typeface="Arial"/>
                          <a:cs typeface="Arial"/>
                        </a:rPr>
                        <a:t>Static</a:t>
                      </a:r>
                      <a:endParaRPr lang="en-US" sz="2000" dirty="0">
                        <a:solidFill>
                          <a:srgbClr val="FFFFFF"/>
                        </a:solidFill>
                        <a:latin typeface="Arial"/>
                        <a:cs typeface="Arial"/>
                      </a:endParaRPr>
                    </a:p>
                  </a:txBody>
                  <a:tcPr marT="45713" marB="45713" anchor="ctr"/>
                </a:tc>
                <a:tc>
                  <a:txBody>
                    <a:bodyPr/>
                    <a:lstStyle/>
                    <a:p>
                      <a:pPr algn="ctr">
                        <a:lnSpc>
                          <a:spcPct val="100000"/>
                        </a:lnSpc>
                      </a:pPr>
                      <a:r>
                        <a:rPr lang="en-US" sz="2000" dirty="0" smtClean="0">
                          <a:latin typeface="Arial"/>
                          <a:cs typeface="Arial"/>
                        </a:rPr>
                        <a:t>Inheritance</a:t>
                      </a:r>
                    </a:p>
                    <a:p>
                      <a:pPr algn="ctr">
                        <a:lnSpc>
                          <a:spcPct val="100000"/>
                        </a:lnSpc>
                      </a:pPr>
                      <a:r>
                        <a:rPr lang="en-US" sz="2000" dirty="0" smtClean="0">
                          <a:latin typeface="Arial"/>
                          <a:cs typeface="Arial"/>
                        </a:rPr>
                        <a:t>Class</a:t>
                      </a:r>
                      <a:r>
                        <a:rPr lang="en-US" sz="2000" baseline="0" dirty="0" smtClean="0">
                          <a:latin typeface="Arial"/>
                          <a:cs typeface="Arial"/>
                        </a:rPr>
                        <a:t> Structure</a:t>
                      </a:r>
                      <a:endParaRPr lang="en-US" sz="2000" dirty="0">
                        <a:latin typeface="Arial"/>
                        <a:cs typeface="Arial"/>
                      </a:endParaRPr>
                    </a:p>
                  </a:txBody>
                  <a:tcPr marT="45713" marB="45713" anchor="ctr"/>
                </a:tc>
                <a:tc>
                  <a:txBody>
                    <a:bodyPr/>
                    <a:lstStyle/>
                    <a:p>
                      <a:pPr algn="ctr">
                        <a:lnSpc>
                          <a:spcPct val="100000"/>
                        </a:lnSpc>
                      </a:pPr>
                      <a:r>
                        <a:rPr lang="en-US" sz="2000" dirty="0" smtClean="0">
                          <a:latin typeface="Arial"/>
                          <a:cs typeface="Arial"/>
                        </a:rPr>
                        <a:t>Attributes</a:t>
                      </a:r>
                    </a:p>
                    <a:p>
                      <a:pPr algn="ctr">
                        <a:lnSpc>
                          <a:spcPct val="100000"/>
                        </a:lnSpc>
                      </a:pPr>
                      <a:r>
                        <a:rPr lang="en-US" sz="2000" dirty="0" smtClean="0">
                          <a:latin typeface="Arial"/>
                          <a:cs typeface="Arial"/>
                        </a:rPr>
                        <a:t>Program Structure</a:t>
                      </a:r>
                    </a:p>
                    <a:p>
                      <a:pPr algn="ctr">
                        <a:lnSpc>
                          <a:spcPct val="100000"/>
                        </a:lnSpc>
                      </a:pPr>
                      <a:r>
                        <a:rPr lang="en-US" sz="2000" dirty="0" smtClean="0">
                          <a:latin typeface="Arial"/>
                          <a:cs typeface="Arial"/>
                        </a:rPr>
                        <a:t>Logic</a:t>
                      </a:r>
                      <a:endParaRPr lang="en-US" sz="2000" dirty="0">
                        <a:latin typeface="Arial"/>
                        <a:cs typeface="Arial"/>
                      </a:endParaRPr>
                    </a:p>
                  </a:txBody>
                  <a:tcPr marT="45713" marB="45713" anchor="ctr"/>
                </a:tc>
              </a:tr>
              <a:tr h="1684920">
                <a:tc>
                  <a:txBody>
                    <a:bodyPr/>
                    <a:lstStyle/>
                    <a:p>
                      <a:pPr algn="ctr">
                        <a:lnSpc>
                          <a:spcPct val="100000"/>
                        </a:lnSpc>
                      </a:pPr>
                      <a:r>
                        <a:rPr lang="en-US" sz="2000" dirty="0" smtClean="0">
                          <a:solidFill>
                            <a:srgbClr val="FFFFFF"/>
                          </a:solidFill>
                          <a:latin typeface="Arial"/>
                          <a:cs typeface="Arial"/>
                        </a:rPr>
                        <a:t>Dynamic</a:t>
                      </a:r>
                      <a:endParaRPr lang="en-US" sz="2000" dirty="0">
                        <a:solidFill>
                          <a:srgbClr val="FFFFFF"/>
                        </a:solidFill>
                        <a:latin typeface="Arial"/>
                        <a:cs typeface="Arial"/>
                      </a:endParaRPr>
                    </a:p>
                  </a:txBody>
                  <a:tcPr marT="45713" marB="45713" anchor="ctr"/>
                </a:tc>
                <a:tc>
                  <a:txBody>
                    <a:bodyPr/>
                    <a:lstStyle/>
                    <a:p>
                      <a:pPr algn="ctr">
                        <a:lnSpc>
                          <a:spcPct val="100000"/>
                        </a:lnSpc>
                      </a:pPr>
                      <a:r>
                        <a:rPr lang="en-US" sz="2000" dirty="0" smtClean="0">
                          <a:latin typeface="Arial"/>
                          <a:cs typeface="Arial"/>
                        </a:rPr>
                        <a:t>Services</a:t>
                      </a:r>
                    </a:p>
                    <a:p>
                      <a:pPr algn="ctr">
                        <a:lnSpc>
                          <a:spcPct val="100000"/>
                        </a:lnSpc>
                      </a:pPr>
                      <a:r>
                        <a:rPr lang="en-US" sz="2000" dirty="0" smtClean="0">
                          <a:latin typeface="Arial"/>
                          <a:cs typeface="Arial"/>
                        </a:rPr>
                        <a:t>Messages</a:t>
                      </a:r>
                      <a:endParaRPr lang="en-US" sz="2000" dirty="0">
                        <a:latin typeface="Arial"/>
                        <a:cs typeface="Arial"/>
                      </a:endParaRPr>
                    </a:p>
                  </a:txBody>
                  <a:tcPr marT="45713" marB="45713" anchor="ctr"/>
                </a:tc>
                <a:tc>
                  <a:txBody>
                    <a:bodyPr/>
                    <a:lstStyle/>
                    <a:p>
                      <a:pPr algn="ctr">
                        <a:lnSpc>
                          <a:spcPct val="100000"/>
                        </a:lnSpc>
                      </a:pPr>
                      <a:r>
                        <a:rPr lang="en-US" sz="2000" dirty="0" smtClean="0">
                          <a:latin typeface="Arial"/>
                          <a:cs typeface="Arial"/>
                        </a:rPr>
                        <a:t>State Machine</a:t>
                      </a:r>
                      <a:endParaRPr lang="en-US" sz="2000" dirty="0">
                        <a:latin typeface="Arial"/>
                        <a:cs typeface="Arial"/>
                      </a:endParaRPr>
                    </a:p>
                  </a:txBody>
                  <a:tcPr marT="45713" marB="45713" anchor="ctr"/>
                </a:tc>
              </a:tr>
            </a:tbl>
          </a:graphicData>
        </a:graphic>
      </p:graphicFrame>
    </p:spTree>
    <p:extLst>
      <p:ext uri="{BB962C8B-B14F-4D97-AF65-F5344CB8AC3E}">
        <p14:creationId xmlns:p14="http://schemas.microsoft.com/office/powerpoint/2010/main" val="2643623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atin typeface="Arial" charset="0"/>
              </a:rPr>
              <a:t>Importance of Design Representations</a:t>
            </a:r>
            <a:endParaRPr lang="en-AU">
              <a:latin typeface="Arial" charset="0"/>
            </a:endParaRPr>
          </a:p>
        </p:txBody>
      </p:sp>
      <p:sp>
        <p:nvSpPr>
          <p:cNvPr id="27651" name="Rectangle 3"/>
          <p:cNvSpPr>
            <a:spLocks noGrp="1" noChangeArrowheads="1"/>
          </p:cNvSpPr>
          <p:nvPr>
            <p:ph idx="1"/>
          </p:nvPr>
        </p:nvSpPr>
        <p:spPr/>
        <p:txBody>
          <a:bodyPr/>
          <a:lstStyle/>
          <a:p>
            <a:pPr marL="0" indent="0" eaLnBrk="1" hangingPunct="1"/>
            <a:r>
              <a:rPr lang="en-US">
                <a:latin typeface="Arial" charset="0"/>
              </a:rPr>
              <a:t>It is important to separate two issues.</a:t>
            </a:r>
          </a:p>
          <a:p>
            <a:pPr lvl="1" eaLnBrk="1" hangingPunct="1"/>
            <a:r>
              <a:rPr lang="en-US">
                <a:latin typeface="Arial" charset="0"/>
              </a:rPr>
              <a:t>how to do design</a:t>
            </a:r>
          </a:p>
          <a:p>
            <a:pPr lvl="1" eaLnBrk="1" hangingPunct="1"/>
            <a:r>
              <a:rPr lang="en-US">
                <a:latin typeface="Arial" charset="0"/>
              </a:rPr>
              <a:t>how to represent the design when it is completed</a:t>
            </a:r>
          </a:p>
          <a:p>
            <a:pPr marL="0" indent="0" eaLnBrk="1" hangingPunct="1"/>
            <a:r>
              <a:rPr lang="en-US">
                <a:latin typeface="Arial" charset="0"/>
              </a:rPr>
              <a:t>Since the PSP can be used with any design method, it does not specify a specific design approach.</a:t>
            </a:r>
          </a:p>
          <a:p>
            <a:pPr marL="0" indent="0" eaLnBrk="1" hangingPunct="1"/>
            <a:r>
              <a:rPr lang="en-US">
                <a:latin typeface="Arial" charset="0"/>
              </a:rPr>
              <a:t>However, the PSP does address design representation.</a:t>
            </a:r>
          </a:p>
        </p:txBody>
      </p:sp>
      <p:pic>
        <p:nvPicPr>
          <p:cNvPr id="27652" name="Picture 5" descr="\\ns01\install\Office\ClipMedia\disk2\FILES\PFILES\MSOFFICE\MEDIA\CNTCD1\ClipArt3\j0237248.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15274" y="79375"/>
            <a:ext cx="1203325" cy="1044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08417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p:txBody>
          <a:bodyPr/>
          <a:lstStyle/>
          <a:p>
            <a:pPr eaLnBrk="1" hangingPunct="1"/>
            <a:r>
              <a:rPr lang="en-US">
                <a:latin typeface="Arial" charset="0"/>
              </a:rPr>
              <a:t>Poor Design Notations Cause Defects</a:t>
            </a:r>
          </a:p>
        </p:txBody>
      </p:sp>
      <p:sp>
        <p:nvSpPr>
          <p:cNvPr id="28675" name="Rectangle 5"/>
          <p:cNvSpPr>
            <a:spLocks noGrp="1" noChangeArrowheads="1"/>
          </p:cNvSpPr>
          <p:nvPr>
            <p:ph idx="1"/>
          </p:nvPr>
        </p:nvSpPr>
        <p:spPr/>
        <p:txBody>
          <a:bodyPr/>
          <a:lstStyle/>
          <a:p>
            <a:pPr marL="0" indent="0" eaLnBrk="1" hangingPunct="1"/>
            <a:r>
              <a:rPr lang="en-US">
                <a:latin typeface="Arial" charset="0"/>
              </a:rPr>
              <a:t>Design visibility</a:t>
            </a:r>
          </a:p>
          <a:p>
            <a:pPr lvl="1" eaLnBrk="1" hangingPunct="1"/>
            <a:r>
              <a:rPr lang="en-US">
                <a:latin typeface="Arial" charset="0"/>
              </a:rPr>
              <a:t>Complex designs are difficult to visualize.</a:t>
            </a:r>
          </a:p>
          <a:p>
            <a:pPr lvl="1" eaLnBrk="1" hangingPunct="1"/>
            <a:r>
              <a:rPr lang="en-US">
                <a:latin typeface="Arial" charset="0"/>
              </a:rPr>
              <a:t>A poor representation compounds visualization problems.</a:t>
            </a:r>
          </a:p>
          <a:p>
            <a:pPr lvl="1" eaLnBrk="1" hangingPunct="1"/>
            <a:r>
              <a:rPr lang="en-US">
                <a:latin typeface="Arial" charset="0"/>
              </a:rPr>
              <a:t>A well-represented design captures all design decisions unambiguously.</a:t>
            </a:r>
          </a:p>
          <a:p>
            <a:pPr marL="0" indent="0" eaLnBrk="1" hangingPunct="1"/>
            <a:r>
              <a:rPr lang="en-US">
                <a:latin typeface="Arial" charset="0"/>
              </a:rPr>
              <a:t>Design redundancy</a:t>
            </a:r>
          </a:p>
          <a:p>
            <a:pPr lvl="1" eaLnBrk="1" hangingPunct="1"/>
            <a:r>
              <a:rPr lang="en-US">
                <a:latin typeface="Arial" charset="0"/>
              </a:rPr>
              <a:t>A redundant design is often inconsistent.</a:t>
            </a:r>
          </a:p>
          <a:p>
            <a:pPr lvl="1" eaLnBrk="1" hangingPunct="1"/>
            <a:r>
              <a:rPr lang="en-US">
                <a:latin typeface="Arial" charset="0"/>
              </a:rPr>
              <a:t>Inconsistency breeds errors and causes defects.</a:t>
            </a:r>
          </a:p>
          <a:p>
            <a:pPr lvl="1" eaLnBrk="1" hangingPunct="1"/>
            <a:r>
              <a:rPr lang="en-US">
                <a:latin typeface="Arial" charset="0"/>
              </a:rPr>
              <a:t>A quality design has minimum duplication.</a:t>
            </a:r>
          </a:p>
          <a:p>
            <a:pPr lvl="1" eaLnBrk="1" hangingPunct="1"/>
            <a:r>
              <a:rPr lang="en-US">
                <a:latin typeface="Arial" charset="0"/>
              </a:rPr>
              <a:t>Where possible, use design tools to ensure consistency.</a:t>
            </a:r>
          </a:p>
        </p:txBody>
      </p:sp>
      <p:pic>
        <p:nvPicPr>
          <p:cNvPr id="28676" name="Picture 6" descr="C:\Documents and Settings\tchick\Local Settings\Temporary Internet Files\Content.IE5\2XCDIHAD\MCj035193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6588" y="135996"/>
            <a:ext cx="739775" cy="1063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02260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AU">
                <a:latin typeface="Arial" charset="0"/>
              </a:rPr>
              <a:t>Requirements for Design Representations</a:t>
            </a:r>
          </a:p>
        </p:txBody>
      </p:sp>
      <p:sp>
        <p:nvSpPr>
          <p:cNvPr id="29699" name="Rectangle 3"/>
          <p:cNvSpPr>
            <a:spLocks noGrp="1" noChangeArrowheads="1"/>
          </p:cNvSpPr>
          <p:nvPr>
            <p:ph idx="1"/>
          </p:nvPr>
        </p:nvSpPr>
        <p:spPr/>
        <p:txBody>
          <a:bodyPr/>
          <a:lstStyle/>
          <a:p>
            <a:pPr marL="0" indent="0" eaLnBrk="1" hangingPunct="1"/>
            <a:r>
              <a:rPr lang="en-US">
                <a:latin typeface="Arial" charset="0"/>
              </a:rPr>
              <a:t>The design notation must</a:t>
            </a:r>
          </a:p>
          <a:p>
            <a:pPr lvl="1" eaLnBrk="1" hangingPunct="1"/>
            <a:r>
              <a:rPr lang="en-US">
                <a:latin typeface="Arial" charset="0"/>
              </a:rPr>
              <a:t>precisely define all significant design aspects </a:t>
            </a:r>
          </a:p>
          <a:p>
            <a:pPr lvl="1" eaLnBrk="1" hangingPunct="1"/>
            <a:r>
              <a:rPr lang="en-US">
                <a:latin typeface="Arial" charset="0"/>
              </a:rPr>
              <a:t>be commonly understood</a:t>
            </a:r>
          </a:p>
          <a:p>
            <a:pPr lvl="1" eaLnBrk="1" hangingPunct="1"/>
            <a:r>
              <a:rPr lang="en-US">
                <a:latin typeface="Arial" charset="0"/>
              </a:rPr>
              <a:t>communicate the designers</a:t>
            </a:r>
            <a:r>
              <a:rPr lang="ja-JP" altLang="en-US">
                <a:latin typeface="Arial" charset="0"/>
              </a:rPr>
              <a:t>’</a:t>
            </a:r>
            <a:r>
              <a:rPr lang="en-US">
                <a:latin typeface="Arial" charset="0"/>
              </a:rPr>
              <a:t> intent</a:t>
            </a:r>
          </a:p>
          <a:p>
            <a:pPr lvl="1" eaLnBrk="1" hangingPunct="1"/>
            <a:r>
              <a:rPr lang="en-US">
                <a:latin typeface="Arial" charset="0"/>
              </a:rPr>
              <a:t>help identify design problems and omissions</a:t>
            </a:r>
          </a:p>
          <a:p>
            <a:pPr lvl="1" eaLnBrk="1" hangingPunct="1"/>
            <a:r>
              <a:rPr lang="en-US">
                <a:latin typeface="Arial" charset="0"/>
              </a:rPr>
              <a:t>be suitable for representing a broad range of designs</a:t>
            </a:r>
          </a:p>
          <a:p>
            <a:pPr marL="0" indent="0" eaLnBrk="1" hangingPunct="1"/>
            <a:r>
              <a:rPr lang="en-US">
                <a:latin typeface="Arial" charset="0"/>
              </a:rPr>
              <a:t>The design should also</a:t>
            </a:r>
          </a:p>
          <a:p>
            <a:pPr lvl="1" eaLnBrk="1" hangingPunct="1"/>
            <a:r>
              <a:rPr lang="en-US">
                <a:latin typeface="Arial" charset="0"/>
              </a:rPr>
              <a:t>be concise and easy to use</a:t>
            </a:r>
          </a:p>
          <a:p>
            <a:pPr lvl="1" eaLnBrk="1" hangingPunct="1"/>
            <a:r>
              <a:rPr lang="en-US">
                <a:latin typeface="Arial" charset="0"/>
              </a:rPr>
              <a:t>provide a complete and accessible reference</a:t>
            </a:r>
          </a:p>
          <a:p>
            <a:pPr lvl="1" eaLnBrk="1" hangingPunct="1"/>
            <a:r>
              <a:rPr lang="en-US">
                <a:latin typeface="Arial" charset="0"/>
              </a:rPr>
              <a:t>have minimum redundancy</a:t>
            </a:r>
          </a:p>
          <a:p>
            <a:pPr marL="0" indent="0" eaLnBrk="1" hangingPunct="1"/>
            <a:r>
              <a:rPr lang="en-US">
                <a:latin typeface="Arial" charset="0"/>
              </a:rPr>
              <a:t>Formal notations meet these criteria.</a:t>
            </a:r>
            <a:endParaRPr lang="en-AU">
              <a:latin typeface="Arial" charset="0"/>
            </a:endParaRPr>
          </a:p>
        </p:txBody>
      </p:sp>
      <p:pic>
        <p:nvPicPr>
          <p:cNvPr id="29700" name="Picture 4" descr="\\ns01\install\Office\ClipMedia\disk2\FILES\PFILES\MSOFFICE\MEDIA\CNTCD1\ClipArt3\j023416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4826" y="74084"/>
            <a:ext cx="957263" cy="90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44536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AU">
                <a:latin typeface="Arial" charset="0"/>
              </a:rPr>
              <a:t>Design Defects</a:t>
            </a:r>
          </a:p>
        </p:txBody>
      </p:sp>
      <p:sp>
        <p:nvSpPr>
          <p:cNvPr id="30723" name="Rectangle 3"/>
          <p:cNvSpPr>
            <a:spLocks noGrp="1" noChangeArrowheads="1"/>
          </p:cNvSpPr>
          <p:nvPr>
            <p:ph idx="1"/>
          </p:nvPr>
        </p:nvSpPr>
        <p:spPr/>
        <p:txBody>
          <a:bodyPr/>
          <a:lstStyle/>
          <a:p>
            <a:pPr marL="0" indent="0" eaLnBrk="1" hangingPunct="1"/>
            <a:r>
              <a:rPr lang="en-AU">
                <a:latin typeface="Arial" charset="0"/>
              </a:rPr>
              <a:t>Defects introduced during design are often difficult to detect.</a:t>
            </a:r>
          </a:p>
          <a:p>
            <a:pPr marL="0" indent="0" eaLnBrk="1" hangingPunct="1"/>
            <a:r>
              <a:rPr lang="en-AU">
                <a:latin typeface="Arial" charset="0"/>
              </a:rPr>
              <a:t>Such defects have the potential to cause significant rework if they are not detected early.</a:t>
            </a:r>
          </a:p>
          <a:p>
            <a:pPr marL="0" indent="0" eaLnBrk="1" hangingPunct="1"/>
            <a:r>
              <a:rPr lang="en-AU">
                <a:latin typeface="Arial" charset="0"/>
              </a:rPr>
              <a:t>Design reviews offer the first and best opportunity to identify and remove design defects. </a:t>
            </a:r>
          </a:p>
          <a:p>
            <a:pPr marL="0" indent="0" eaLnBrk="1" hangingPunct="1"/>
            <a:r>
              <a:rPr lang="en-AU">
                <a:latin typeface="Arial" charset="0"/>
              </a:rPr>
              <a:t>Later phases tend to assume the design is correct and are focusing on other types of defects.</a:t>
            </a:r>
          </a:p>
          <a:p>
            <a:pPr marL="0" indent="0" eaLnBrk="1" hangingPunct="1"/>
            <a:r>
              <a:rPr lang="en-AU">
                <a:latin typeface="Arial" charset="0"/>
              </a:rPr>
              <a:t>For a design review to be effective, the design must be precise and comprehensible so omissions, inconsistencies and ambiguities are readily apparent.</a:t>
            </a:r>
          </a:p>
        </p:txBody>
      </p:sp>
      <p:pic>
        <p:nvPicPr>
          <p:cNvPr id="30724" name="Picture 8" descr="\\ns01\install\Office\ClipMedia\disk2\FILES\PFILES\MSOFFICE\MEDIA\CNTCD1\ClipArt3\j023404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8625" y="68791"/>
            <a:ext cx="1023938" cy="917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4145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atin typeface="Arial" charset="0"/>
              </a:rPr>
              <a:t>The Role of Design in the PSP</a:t>
            </a:r>
            <a:endParaRPr lang="en-AU">
              <a:latin typeface="Arial" charset="0"/>
            </a:endParaRPr>
          </a:p>
        </p:txBody>
      </p:sp>
      <p:sp>
        <p:nvSpPr>
          <p:cNvPr id="31747" name="Rectangle 3"/>
          <p:cNvSpPr>
            <a:spLocks noGrp="1" noChangeArrowheads="1"/>
          </p:cNvSpPr>
          <p:nvPr>
            <p:ph idx="1"/>
          </p:nvPr>
        </p:nvSpPr>
        <p:spPr/>
        <p:txBody>
          <a:bodyPr/>
          <a:lstStyle/>
          <a:p>
            <a:pPr marL="0" indent="0" eaLnBrk="1" hangingPunct="1"/>
            <a:r>
              <a:rPr lang="en-AU">
                <a:latin typeface="Arial" charset="0"/>
              </a:rPr>
              <a:t>The PSP is specifically designed for individual developers constructing small programs and components for larger systems.</a:t>
            </a:r>
          </a:p>
          <a:p>
            <a:pPr marL="0" indent="0" eaLnBrk="1" hangingPunct="1"/>
            <a:r>
              <a:rPr lang="en-AU">
                <a:latin typeface="Arial" charset="0"/>
              </a:rPr>
              <a:t>Consequently, design in the PSP focuses on detailed-level design.</a:t>
            </a:r>
          </a:p>
          <a:p>
            <a:pPr marL="0" indent="0" eaLnBrk="1" hangingPunct="1"/>
            <a:r>
              <a:rPr lang="en-AU">
                <a:latin typeface="Arial" charset="0"/>
              </a:rPr>
              <a:t>However, the principles of design scale to systems of any size and the importance of good design increases with the size of the overall system.</a:t>
            </a:r>
          </a:p>
        </p:txBody>
      </p:sp>
      <p:pic>
        <p:nvPicPr>
          <p:cNvPr id="31748" name="Picture 5" descr="C:\Documents and Settings\tchick\Local Settings\Temporary Internet Files\Content.IE5\6TCFAPSX\MCj0398309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1921" y="68792"/>
            <a:ext cx="893762"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87451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p:txBody>
          <a:bodyPr/>
          <a:lstStyle/>
          <a:p>
            <a:pPr eaLnBrk="1" hangingPunct="1"/>
            <a:r>
              <a:rPr lang="en-US">
                <a:latin typeface="Arial" charset="0"/>
              </a:rPr>
              <a:t>The PSP Design Process </a:t>
            </a:r>
          </a:p>
        </p:txBody>
      </p:sp>
      <p:sp>
        <p:nvSpPr>
          <p:cNvPr id="32771" name="Rectangle 5"/>
          <p:cNvSpPr>
            <a:spLocks noGrp="1" noChangeArrowheads="1"/>
          </p:cNvSpPr>
          <p:nvPr>
            <p:ph idx="1"/>
          </p:nvPr>
        </p:nvSpPr>
        <p:spPr/>
        <p:txBody>
          <a:bodyPr/>
          <a:lstStyle/>
          <a:p>
            <a:pPr marL="0" indent="0" eaLnBrk="1" hangingPunct="1"/>
            <a:r>
              <a:rPr lang="en-US">
                <a:latin typeface="Arial" charset="0"/>
              </a:rPr>
              <a:t>Since there is no single best design method, the PSP supports multiple methods.</a:t>
            </a:r>
          </a:p>
          <a:p>
            <a:pPr marL="0" indent="0" eaLnBrk="1" hangingPunct="1"/>
            <a:r>
              <a:rPr lang="en-US">
                <a:latin typeface="Arial" charset="0"/>
              </a:rPr>
              <a:t>The PSP focuses on what a complete design should contain.</a:t>
            </a:r>
          </a:p>
          <a:p>
            <a:pPr marL="0" indent="0" eaLnBrk="1" hangingPunct="1"/>
            <a:r>
              <a:rPr lang="en-US">
                <a:latin typeface="Arial" charset="0"/>
              </a:rPr>
              <a:t>The goal is to eliminate requirements and design defects.</a:t>
            </a:r>
          </a:p>
          <a:p>
            <a:pPr marL="0" indent="0" eaLnBrk="1" hangingPunct="1"/>
            <a:r>
              <a:rPr lang="en-US">
                <a:latin typeface="Arial" charset="0"/>
              </a:rPr>
              <a:t>The PSP uses design templates to provide</a:t>
            </a:r>
          </a:p>
          <a:p>
            <a:pPr lvl="1" eaLnBrk="1" hangingPunct="1"/>
            <a:r>
              <a:rPr lang="en-US">
                <a:latin typeface="Arial" charset="0"/>
              </a:rPr>
              <a:t>criteria for design completeness</a:t>
            </a:r>
          </a:p>
          <a:p>
            <a:pPr lvl="1" eaLnBrk="1" hangingPunct="1"/>
            <a:r>
              <a:rPr lang="en-US">
                <a:latin typeface="Arial" charset="0"/>
              </a:rPr>
              <a:t>reviewable designs</a:t>
            </a:r>
          </a:p>
        </p:txBody>
      </p:sp>
      <p:pic>
        <p:nvPicPr>
          <p:cNvPr id="5" name="Picture 5" descr="C:\Documents and Settings\tchick\Local Settings\Temporary Internet Files\Content.IE5\6TCFAPSX\MCj0398309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1921" y="68792"/>
            <a:ext cx="893762"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2030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p:txBody>
          <a:bodyPr/>
          <a:lstStyle/>
          <a:p>
            <a:pPr eaLnBrk="1" hangingPunct="1"/>
            <a:r>
              <a:rPr lang="en-US">
                <a:latin typeface="Arial" charset="0"/>
              </a:rPr>
              <a:t>The PSP Design Templates</a:t>
            </a:r>
          </a:p>
        </p:txBody>
      </p:sp>
      <p:sp>
        <p:nvSpPr>
          <p:cNvPr id="33795" name="Rectangle 5"/>
          <p:cNvSpPr>
            <a:spLocks noGrp="1" noChangeArrowheads="1"/>
          </p:cNvSpPr>
          <p:nvPr>
            <p:ph idx="1"/>
          </p:nvPr>
        </p:nvSpPr>
        <p:spPr/>
        <p:txBody>
          <a:bodyPr/>
          <a:lstStyle/>
          <a:p>
            <a:pPr marL="0" indent="0" eaLnBrk="1" hangingPunct="1"/>
            <a:r>
              <a:rPr lang="en-US">
                <a:latin typeface="Arial" charset="0"/>
              </a:rPr>
              <a:t>Four design templates are used in the PSP to cover the four design views </a:t>
            </a:r>
          </a:p>
          <a:p>
            <a:pPr lvl="1" eaLnBrk="1" hangingPunct="1"/>
            <a:r>
              <a:rPr lang="en-US">
                <a:latin typeface="Arial" charset="0"/>
              </a:rPr>
              <a:t>operational specification template</a:t>
            </a:r>
          </a:p>
          <a:p>
            <a:pPr lvl="1" eaLnBrk="1" hangingPunct="1"/>
            <a:r>
              <a:rPr lang="en-US">
                <a:latin typeface="Arial" charset="0"/>
              </a:rPr>
              <a:t>functional specification template</a:t>
            </a:r>
          </a:p>
          <a:p>
            <a:pPr lvl="1" eaLnBrk="1" hangingPunct="1"/>
            <a:r>
              <a:rPr lang="en-US">
                <a:latin typeface="Arial" charset="0"/>
              </a:rPr>
              <a:t>state specification template </a:t>
            </a:r>
          </a:p>
          <a:p>
            <a:pPr lvl="1" eaLnBrk="1" hangingPunct="1"/>
            <a:r>
              <a:rPr lang="en-US">
                <a:latin typeface="Arial" charset="0"/>
              </a:rPr>
              <a:t>logic specification template</a:t>
            </a:r>
          </a:p>
          <a:p>
            <a:pPr marL="0" indent="0" eaLnBrk="1" hangingPunct="1"/>
            <a:r>
              <a:rPr lang="en-US">
                <a:latin typeface="Arial" charset="0"/>
              </a:rPr>
              <a:t>These four templates provide the framework for completely and precisely recording a software design.</a:t>
            </a:r>
          </a:p>
          <a:p>
            <a:pPr marL="0" indent="0" eaLnBrk="1" hangingPunct="1"/>
            <a:r>
              <a:rPr lang="en-US">
                <a:latin typeface="Arial" charset="0"/>
              </a:rPr>
              <a:t>The templates were not created to aid you in producing that design</a:t>
            </a:r>
          </a:p>
        </p:txBody>
      </p:sp>
      <p:pic>
        <p:nvPicPr>
          <p:cNvPr id="5" name="Picture 5" descr="C:\Documents and Settings\tchick\Local Settings\Temporary Internet Files\Content.IE5\6TCFAPSX\MCj0398309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1921" y="68792"/>
            <a:ext cx="893762"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47542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7"/>
          <p:cNvSpPr>
            <a:spLocks noGrp="1" noChangeArrowheads="1"/>
          </p:cNvSpPr>
          <p:nvPr>
            <p:ph type="title"/>
          </p:nvPr>
        </p:nvSpPr>
        <p:spPr/>
        <p:txBody>
          <a:bodyPr/>
          <a:lstStyle/>
          <a:p>
            <a:pPr eaLnBrk="1" hangingPunct="1"/>
            <a:r>
              <a:rPr lang="en-US">
                <a:latin typeface="Arial" charset="0"/>
              </a:rPr>
              <a:t>Mapping Templates to Views</a:t>
            </a:r>
          </a:p>
        </p:txBody>
      </p:sp>
      <p:graphicFrame>
        <p:nvGraphicFramePr>
          <p:cNvPr id="28" name="Table 27"/>
          <p:cNvGraphicFramePr>
            <a:graphicFrameLocks noGrp="1"/>
          </p:cNvGraphicFramePr>
          <p:nvPr>
            <p:extLst>
              <p:ext uri="{D42A27DB-BD31-4B8C-83A1-F6EECF244321}">
                <p14:modId xmlns:p14="http://schemas.microsoft.com/office/powerpoint/2010/main" val="1917804925"/>
              </p:ext>
            </p:extLst>
          </p:nvPr>
        </p:nvGraphicFramePr>
        <p:xfrm>
          <a:off x="388938" y="1123950"/>
          <a:ext cx="8323262" cy="4559300"/>
        </p:xfrm>
        <a:graphic>
          <a:graphicData uri="http://schemas.openxmlformats.org/drawingml/2006/table">
            <a:tbl>
              <a:tblPr/>
              <a:tblGrid>
                <a:gridCol w="2242079"/>
                <a:gridCol w="3306762"/>
                <a:gridCol w="2774421"/>
              </a:tblGrid>
              <a:tr h="1168400">
                <a:tc>
                  <a:txBody>
                    <a:bodyPr/>
                    <a:lstStyle/>
                    <a:p>
                      <a:pPr marL="0" marR="0" lvl="0" indent="0" algn="ctr" defTabSz="914400" rtl="0" eaLnBrk="1" fontAlgn="base" latinLnBrk="0" hangingPunct="1">
                        <a:lnSpc>
                          <a:spcPct val="2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Arial" charset="0"/>
                        <a:ea typeface="ＭＳ Ｐゴシック" pitchFamily="1"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charset="0"/>
                          <a:ea typeface="ＭＳ Ｐゴシック" pitchFamily="1" charset="-128"/>
                        </a:rPr>
                        <a:t>External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ea typeface="ＭＳ Ｐゴシック" pitchFamily="1" charset="-128"/>
                        </a:rPr>
                        <a:t>Internal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04975">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charset="0"/>
                          <a:ea typeface="ＭＳ Ｐゴシック" pitchFamily="1" charset="-128"/>
                        </a:rPr>
                        <a:t>Static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ＭＳ Ｐゴシック" pitchFamily="1" charset="-128"/>
                        </a:rPr>
                        <a:t>Functional Specification Template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pitchFamily="1" charset="-128"/>
                        </a:rPr>
                        <a:t>Logic Specification Template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685925">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ea typeface="ＭＳ Ｐゴシック" pitchFamily="1" charset="-128"/>
                        </a:rPr>
                        <a:t>Dynamic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ＭＳ Ｐゴシック" pitchFamily="1" charset="-128"/>
                        </a:rPr>
                        <a:t>Operational Specification Template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pitchFamily="1" charset="-128"/>
                        </a:rPr>
                        <a:t>State Specification Template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Tree>
    <p:extLst>
      <p:ext uri="{BB962C8B-B14F-4D97-AF65-F5344CB8AC3E}">
        <p14:creationId xmlns:p14="http://schemas.microsoft.com/office/powerpoint/2010/main" val="65695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custDataLst>
              <p:tags r:id="rId1"/>
            </p:custDataLst>
          </p:nvPr>
        </p:nvSpPr>
        <p:spPr/>
        <p:txBody>
          <a:bodyPr/>
          <a:lstStyle/>
          <a:p>
            <a:pPr eaLnBrk="1" hangingPunct="1"/>
            <a:r>
              <a:rPr lang="en-US">
                <a:latin typeface="Arial" charset="0"/>
              </a:rPr>
              <a:t>Lecture Objectives</a:t>
            </a:r>
          </a:p>
        </p:txBody>
      </p:sp>
      <p:sp>
        <p:nvSpPr>
          <p:cNvPr id="8195" name="Rectangle 5"/>
          <p:cNvSpPr>
            <a:spLocks noGrp="1" noChangeArrowheads="1"/>
          </p:cNvSpPr>
          <p:nvPr>
            <p:ph idx="1"/>
            <p:custDataLst>
              <p:tags r:id="rId2"/>
            </p:custDataLst>
          </p:nvPr>
        </p:nvSpPr>
        <p:spPr/>
        <p:txBody>
          <a:bodyPr/>
          <a:lstStyle/>
          <a:p>
            <a:pPr marL="0" indent="0" eaLnBrk="1" hangingPunct="1"/>
            <a:r>
              <a:rPr lang="en-US">
                <a:latin typeface="Arial" charset="0"/>
              </a:rPr>
              <a:t>After this lecture, you will</a:t>
            </a:r>
          </a:p>
          <a:p>
            <a:pPr lvl="1" eaLnBrk="1" hangingPunct="1"/>
            <a:r>
              <a:rPr lang="en-US">
                <a:latin typeface="Arial" charset="0"/>
              </a:rPr>
              <a:t>understand why design is important,</a:t>
            </a:r>
          </a:p>
          <a:p>
            <a:pPr lvl="1" eaLnBrk="1" hangingPunct="1"/>
            <a:r>
              <a:rPr lang="en-US">
                <a:latin typeface="Arial" charset="0"/>
              </a:rPr>
              <a:t>appreciate how DLD fits in a personal process,</a:t>
            </a:r>
          </a:p>
          <a:p>
            <a:pPr lvl="1" eaLnBrk="1" hangingPunct="1"/>
            <a:r>
              <a:rPr lang="en-US">
                <a:latin typeface="Arial" charset="0"/>
              </a:rPr>
              <a:t>know the principles and ideas that apply to design,</a:t>
            </a:r>
          </a:p>
          <a:p>
            <a:pPr lvl="1" eaLnBrk="1" hangingPunct="1"/>
            <a:r>
              <a:rPr lang="en-US">
                <a:latin typeface="Arial" charset="0"/>
              </a:rPr>
              <a:t>recognize what a complete design is, </a:t>
            </a:r>
          </a:p>
          <a:p>
            <a:pPr lvl="1" eaLnBrk="1" hangingPunct="1"/>
            <a:r>
              <a:rPr lang="en-US">
                <a:latin typeface="Arial" charset="0"/>
              </a:rPr>
              <a:t>be able to represent your designs in the PSP templates.</a:t>
            </a:r>
          </a:p>
        </p:txBody>
      </p:sp>
    </p:spTree>
    <p:extLst>
      <p:ext uri="{BB962C8B-B14F-4D97-AF65-F5344CB8AC3E}">
        <p14:creationId xmlns:p14="http://schemas.microsoft.com/office/powerpoint/2010/main" val="2596816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title"/>
          </p:nvPr>
        </p:nvSpPr>
        <p:spPr/>
        <p:txBody>
          <a:bodyPr/>
          <a:lstStyle/>
          <a:p>
            <a:pPr eaLnBrk="1" hangingPunct="1"/>
            <a:r>
              <a:rPr lang="en-US">
                <a:latin typeface="Arial" charset="0"/>
              </a:rPr>
              <a:t>Operational Specification Template</a:t>
            </a:r>
          </a:p>
        </p:txBody>
      </p:sp>
      <p:sp>
        <p:nvSpPr>
          <p:cNvPr id="35843" name="Rectangle 6"/>
          <p:cNvSpPr>
            <a:spLocks noGrp="1" noChangeArrowheads="1"/>
          </p:cNvSpPr>
          <p:nvPr>
            <p:ph idx="1"/>
          </p:nvPr>
        </p:nvSpPr>
        <p:spPr/>
        <p:txBody>
          <a:bodyPr/>
          <a:lstStyle/>
          <a:p>
            <a:pPr marL="0" indent="0" eaLnBrk="1" hangingPunct="1"/>
            <a:r>
              <a:rPr lang="en-US">
                <a:latin typeface="Arial" charset="0"/>
              </a:rPr>
              <a:t>The operational specification template (OST) describes the users</a:t>
            </a:r>
            <a:r>
              <a:rPr lang="ja-JP" altLang="en-US">
                <a:latin typeface="Arial" charset="0"/>
              </a:rPr>
              <a:t>’</a:t>
            </a:r>
            <a:r>
              <a:rPr lang="en-US">
                <a:latin typeface="Arial" charset="0"/>
              </a:rPr>
              <a:t> normal and abnormal interactions with the system.</a:t>
            </a:r>
          </a:p>
          <a:p>
            <a:pPr marL="0" indent="0" eaLnBrk="1" hangingPunct="1"/>
            <a:r>
              <a:rPr lang="en-US">
                <a:latin typeface="Arial" charset="0"/>
              </a:rPr>
              <a:t>It contains the</a:t>
            </a:r>
          </a:p>
          <a:p>
            <a:pPr lvl="1" eaLnBrk="1" hangingPunct="1"/>
            <a:r>
              <a:rPr lang="en-US">
                <a:latin typeface="Arial" charset="0"/>
              </a:rPr>
              <a:t>principal user actions and system responses </a:t>
            </a:r>
          </a:p>
          <a:p>
            <a:pPr lvl="1" eaLnBrk="1" hangingPunct="1"/>
            <a:r>
              <a:rPr lang="en-US">
                <a:latin typeface="Arial" charset="0"/>
              </a:rPr>
              <a:t>anticipated error and recovery conditions</a:t>
            </a:r>
          </a:p>
          <a:p>
            <a:pPr marL="0" indent="0" eaLnBrk="1" hangingPunct="1"/>
            <a:r>
              <a:rPr lang="en-US">
                <a:latin typeface="Arial" charset="0"/>
              </a:rPr>
              <a:t>The operational specification template can be used to</a:t>
            </a:r>
          </a:p>
          <a:p>
            <a:pPr lvl="1" eaLnBrk="1" hangingPunct="1"/>
            <a:r>
              <a:rPr lang="en-US">
                <a:latin typeface="Arial" charset="0"/>
              </a:rPr>
              <a:t>define test scenarios and test cases</a:t>
            </a:r>
          </a:p>
          <a:p>
            <a:pPr lvl="1" eaLnBrk="1" hangingPunct="1"/>
            <a:r>
              <a:rPr lang="en-US">
                <a:latin typeface="Arial" charset="0"/>
              </a:rPr>
              <a:t>resolve development questions about operational issues</a:t>
            </a:r>
          </a:p>
          <a:p>
            <a:pPr lvl="1" eaLnBrk="1" hangingPunct="1"/>
            <a:r>
              <a:rPr lang="en-US">
                <a:latin typeface="Arial" charset="0"/>
              </a:rPr>
              <a:t>resolve requirements discussions with users</a:t>
            </a:r>
          </a:p>
        </p:txBody>
      </p:sp>
      <p:graphicFrame>
        <p:nvGraphicFramePr>
          <p:cNvPr id="4" name="Table 3"/>
          <p:cNvGraphicFramePr>
            <a:graphicFrameLocks noGrp="1"/>
          </p:cNvGraphicFramePr>
          <p:nvPr>
            <p:extLst>
              <p:ext uri="{D42A27DB-BD31-4B8C-83A1-F6EECF244321}">
                <p14:modId xmlns:p14="http://schemas.microsoft.com/office/powerpoint/2010/main" val="26661138"/>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chemeClr val="tx1"/>
                          </a:solidFill>
                        </a:rPr>
                        <a:t>X</a:t>
                      </a:r>
                      <a:endParaRPr lang="en-US" sz="800" b="1" dirty="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2686862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7"/>
          <p:cNvSpPr>
            <a:spLocks noGrp="1" noChangeArrowheads="1"/>
          </p:cNvSpPr>
          <p:nvPr>
            <p:ph type="title"/>
          </p:nvPr>
        </p:nvSpPr>
        <p:spPr/>
        <p:txBody>
          <a:bodyPr>
            <a:normAutofit/>
          </a:bodyPr>
          <a:lstStyle/>
          <a:p>
            <a:pPr eaLnBrk="1" hangingPunct="1"/>
            <a:r>
              <a:rPr lang="en-US" sz="2700">
                <a:latin typeface="Arial" charset="0"/>
              </a:rPr>
              <a:t>Example Operational Specification Template</a:t>
            </a:r>
          </a:p>
        </p:txBody>
      </p:sp>
      <p:graphicFrame>
        <p:nvGraphicFramePr>
          <p:cNvPr id="1026" name="Object 10"/>
          <p:cNvGraphicFramePr>
            <a:graphicFrameLocks noGrp="1" noChangeAspect="1"/>
          </p:cNvGraphicFramePr>
          <p:nvPr>
            <p:ph idx="1"/>
            <p:extLst>
              <p:ext uri="{D42A27DB-BD31-4B8C-83A1-F6EECF244321}">
                <p14:modId xmlns:p14="http://schemas.microsoft.com/office/powerpoint/2010/main" val="1893532788"/>
              </p:ext>
            </p:extLst>
          </p:nvPr>
        </p:nvGraphicFramePr>
        <p:xfrm>
          <a:off x="388938" y="1123950"/>
          <a:ext cx="8323262" cy="5314950"/>
        </p:xfrm>
        <a:graphic>
          <a:graphicData uri="http://schemas.openxmlformats.org/presentationml/2006/ole">
            <mc:AlternateContent xmlns:mc="http://schemas.openxmlformats.org/markup-compatibility/2006">
              <mc:Choice xmlns:v="urn:schemas-microsoft-com:vml" Requires="v">
                <p:oleObj spid="_x0000_s60432" name="Document" r:id="rId5" imgW="7291933" imgH="4655729" progId="Word.Document.8">
                  <p:embed/>
                </p:oleObj>
              </mc:Choice>
              <mc:Fallback>
                <p:oleObj name="Document" r:id="rId5" imgW="7291933" imgH="4655729" progId="Word.Document.8">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gray">
                      <a:xfrm>
                        <a:off x="388938" y="1123950"/>
                        <a:ext cx="8323262" cy="5314950"/>
                      </a:xfrm>
                      <a:prstGeom prst="rect">
                        <a:avLst/>
                      </a:prstGeom>
                      <a:noFill/>
                      <a:ln>
                        <a:noFill/>
                      </a:ln>
                      <a:effectLst/>
                    </p:spPr>
                  </p:pic>
                </p:oleObj>
              </mc:Fallback>
            </mc:AlternateContent>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909945278"/>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chemeClr val="tx1"/>
                          </a:solidFill>
                        </a:rPr>
                        <a:t>X</a:t>
                      </a:r>
                      <a:endParaRPr lang="en-US" sz="800" b="1" dirty="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209740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title"/>
          </p:nvPr>
        </p:nvSpPr>
        <p:spPr/>
        <p:txBody>
          <a:bodyPr>
            <a:normAutofit/>
          </a:bodyPr>
          <a:lstStyle/>
          <a:p>
            <a:pPr eaLnBrk="1" hangingPunct="1"/>
            <a:r>
              <a:rPr lang="en-US">
                <a:latin typeface="Arial" charset="0"/>
              </a:rPr>
              <a:t>Functional Specification Template - 1</a:t>
            </a:r>
          </a:p>
        </p:txBody>
      </p:sp>
      <p:sp>
        <p:nvSpPr>
          <p:cNvPr id="36867" name="Rectangle 6"/>
          <p:cNvSpPr>
            <a:spLocks noGrp="1" noChangeArrowheads="1"/>
          </p:cNvSpPr>
          <p:nvPr>
            <p:ph idx="1"/>
          </p:nvPr>
        </p:nvSpPr>
        <p:spPr/>
        <p:txBody>
          <a:bodyPr/>
          <a:lstStyle/>
          <a:p>
            <a:pPr marL="0" indent="0" eaLnBrk="1" hangingPunct="1"/>
            <a:r>
              <a:rPr lang="en-US">
                <a:latin typeface="Arial" charset="0"/>
              </a:rPr>
              <a:t>The functional specification template (FST) allows you to unambiguously define the external functions provided by the product.</a:t>
            </a:r>
          </a:p>
          <a:p>
            <a:pPr lvl="1" eaLnBrk="1" hangingPunct="1"/>
            <a:r>
              <a:rPr lang="en-US">
                <a:latin typeface="Arial" charset="0"/>
              </a:rPr>
              <a:t>classes and inheritance </a:t>
            </a:r>
          </a:p>
          <a:p>
            <a:pPr lvl="1" eaLnBrk="1" hangingPunct="1"/>
            <a:r>
              <a:rPr lang="en-US">
                <a:latin typeface="Arial" charset="0"/>
              </a:rPr>
              <a:t>externally visible attributes</a:t>
            </a:r>
          </a:p>
          <a:p>
            <a:pPr lvl="1" eaLnBrk="1" hangingPunct="1"/>
            <a:r>
              <a:rPr lang="en-US">
                <a:latin typeface="Arial" charset="0"/>
              </a:rPr>
              <a:t>external functions provided</a:t>
            </a:r>
          </a:p>
          <a:p>
            <a:pPr lvl="1" eaLnBrk="1" hangingPunct="1"/>
            <a:r>
              <a:rPr lang="en-US">
                <a:latin typeface="Arial" charset="0"/>
              </a:rPr>
              <a:t>relationships with other classes or parts</a:t>
            </a:r>
          </a:p>
          <a:p>
            <a:pPr marL="0" indent="0" eaLnBrk="1" hangingPunct="1"/>
            <a:r>
              <a:rPr lang="en-US">
                <a:latin typeface="Arial" charset="0"/>
              </a:rPr>
              <a:t>Where possible, specify the behavior of each function or method with a formal notation.</a:t>
            </a:r>
          </a:p>
        </p:txBody>
      </p:sp>
      <p:graphicFrame>
        <p:nvGraphicFramePr>
          <p:cNvPr id="5" name="Table 4"/>
          <p:cNvGraphicFramePr>
            <a:graphicFrameLocks noGrp="1"/>
          </p:cNvGraphicFramePr>
          <p:nvPr>
            <p:extLst>
              <p:ext uri="{D42A27DB-BD31-4B8C-83A1-F6EECF244321}">
                <p14:modId xmlns:p14="http://schemas.microsoft.com/office/powerpoint/2010/main" val="545394301"/>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2458514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noGrp="1" noChangeArrowheads="1"/>
          </p:cNvSpPr>
          <p:nvPr>
            <p:ph type="title"/>
          </p:nvPr>
        </p:nvSpPr>
        <p:spPr/>
        <p:txBody>
          <a:bodyPr>
            <a:normAutofit/>
          </a:bodyPr>
          <a:lstStyle/>
          <a:p>
            <a:pPr eaLnBrk="1" hangingPunct="1"/>
            <a:r>
              <a:rPr lang="en-US">
                <a:latin typeface="Arial" charset="0"/>
              </a:rPr>
              <a:t>Functional Specification Template - 2</a:t>
            </a:r>
          </a:p>
        </p:txBody>
      </p:sp>
      <p:graphicFrame>
        <p:nvGraphicFramePr>
          <p:cNvPr id="2050" name="Object 10"/>
          <p:cNvGraphicFramePr>
            <a:graphicFrameLocks noGrp="1" noChangeAspect="1"/>
          </p:cNvGraphicFramePr>
          <p:nvPr>
            <p:ph idx="1"/>
            <p:extLst>
              <p:ext uri="{D42A27DB-BD31-4B8C-83A1-F6EECF244321}">
                <p14:modId xmlns:p14="http://schemas.microsoft.com/office/powerpoint/2010/main" val="2494705901"/>
              </p:ext>
            </p:extLst>
          </p:nvPr>
        </p:nvGraphicFramePr>
        <p:xfrm>
          <a:off x="388938" y="852488"/>
          <a:ext cx="7350125" cy="5527675"/>
        </p:xfrm>
        <a:graphic>
          <a:graphicData uri="http://schemas.openxmlformats.org/presentationml/2006/ole">
            <mc:AlternateContent xmlns:mc="http://schemas.openxmlformats.org/markup-compatibility/2006">
              <mc:Choice xmlns:v="urn:schemas-microsoft-com:vml" Requires="v">
                <p:oleObj spid="_x0000_s64528" name="Document" r:id="rId5" imgW="7480670" imgH="5626362" progId="Word.Document.8">
                  <p:embed/>
                </p:oleObj>
              </mc:Choice>
              <mc:Fallback>
                <p:oleObj name="Document" r:id="rId5" imgW="7480670" imgH="5626362"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852488"/>
                        <a:ext cx="7350125" cy="5527675"/>
                      </a:xfrm>
                      <a:prstGeom prst="rect">
                        <a:avLst/>
                      </a:prstGeom>
                      <a:noFill/>
                      <a:ln>
                        <a:noFill/>
                      </a:ln>
                      <a:effectLst/>
                    </p:spPr>
                  </p:pic>
                </p:oleObj>
              </mc:Fallback>
            </mc:AlternateContent>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5970884"/>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3223335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title"/>
          </p:nvPr>
        </p:nvSpPr>
        <p:spPr/>
        <p:txBody>
          <a:bodyPr>
            <a:normAutofit/>
          </a:bodyPr>
          <a:lstStyle/>
          <a:p>
            <a:pPr eaLnBrk="1" hangingPunct="1"/>
            <a:r>
              <a:rPr lang="en-US">
                <a:latin typeface="Arial" charset="0"/>
              </a:rPr>
              <a:t>Functional Specification Template - 3</a:t>
            </a:r>
          </a:p>
        </p:txBody>
      </p:sp>
      <p:sp>
        <p:nvSpPr>
          <p:cNvPr id="37891" name="Rectangle 8"/>
          <p:cNvSpPr>
            <a:spLocks noGrp="1" noChangeArrowheads="1"/>
          </p:cNvSpPr>
          <p:nvPr>
            <p:ph idx="1"/>
          </p:nvPr>
        </p:nvSpPr>
        <p:spPr/>
        <p:txBody>
          <a:bodyPr/>
          <a:lstStyle/>
          <a:p>
            <a:pPr marL="0" indent="0" eaLnBrk="1" hangingPunct="1"/>
            <a:r>
              <a:rPr lang="en-US">
                <a:latin typeface="Arial" charset="0"/>
              </a:rPr>
              <a:t>To produce a functional template, you must</a:t>
            </a:r>
          </a:p>
          <a:p>
            <a:pPr lvl="1" eaLnBrk="1" hangingPunct="1"/>
            <a:r>
              <a:rPr lang="en-US">
                <a:latin typeface="Arial" charset="0"/>
              </a:rPr>
              <a:t>decide how to build the product</a:t>
            </a:r>
          </a:p>
          <a:p>
            <a:pPr lvl="1" eaLnBrk="1" hangingPunct="1"/>
            <a:r>
              <a:rPr lang="en-US">
                <a:latin typeface="Arial" charset="0"/>
              </a:rPr>
              <a:t>define the product</a:t>
            </a:r>
            <a:r>
              <a:rPr lang="ja-JP" altLang="en-US">
                <a:latin typeface="Arial" charset="0"/>
              </a:rPr>
              <a:t>’</a:t>
            </a:r>
            <a:r>
              <a:rPr lang="en-US">
                <a:latin typeface="Arial" charset="0"/>
              </a:rPr>
              <a:t>s functions</a:t>
            </a:r>
          </a:p>
          <a:p>
            <a:pPr lvl="1" eaLnBrk="1" hangingPunct="1"/>
            <a:r>
              <a:rPr lang="en-US">
                <a:latin typeface="Arial" charset="0"/>
              </a:rPr>
              <a:t>define the key product attributes</a:t>
            </a:r>
          </a:p>
          <a:p>
            <a:pPr marL="0" indent="0" eaLnBrk="1" hangingPunct="1"/>
            <a:r>
              <a:rPr lang="en-US">
                <a:latin typeface="Arial" charset="0"/>
              </a:rPr>
              <a:t>The functional specification is usually developed in steps.</a:t>
            </a:r>
          </a:p>
          <a:p>
            <a:pPr lvl="1" eaLnBrk="1" hangingPunct="1"/>
            <a:r>
              <a:rPr lang="en-US">
                <a:latin typeface="Arial" charset="0"/>
              </a:rPr>
              <a:t>Produce an initial design.</a:t>
            </a:r>
          </a:p>
          <a:p>
            <a:pPr lvl="1" eaLnBrk="1" hangingPunct="1"/>
            <a:r>
              <a:rPr lang="en-US">
                <a:latin typeface="Arial" charset="0"/>
              </a:rPr>
              <a:t>Refine the elements of that design.</a:t>
            </a:r>
          </a:p>
          <a:p>
            <a:pPr lvl="1" eaLnBrk="1" hangingPunct="1"/>
            <a:r>
              <a:rPr lang="en-US">
                <a:latin typeface="Arial" charset="0"/>
              </a:rPr>
              <a:t>Revise the functional specification template as you better understand how to build the product.</a:t>
            </a:r>
          </a:p>
        </p:txBody>
      </p:sp>
      <p:graphicFrame>
        <p:nvGraphicFramePr>
          <p:cNvPr id="5" name="Table 4"/>
          <p:cNvGraphicFramePr>
            <a:graphicFrameLocks noGrp="1"/>
          </p:cNvGraphicFramePr>
          <p:nvPr>
            <p:extLst>
              <p:ext uri="{D42A27DB-BD31-4B8C-83A1-F6EECF244321}">
                <p14:modId xmlns:p14="http://schemas.microsoft.com/office/powerpoint/2010/main" val="1456509629"/>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411388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title"/>
          </p:nvPr>
        </p:nvSpPr>
        <p:spPr/>
        <p:txBody>
          <a:bodyPr/>
          <a:lstStyle/>
          <a:p>
            <a:pPr eaLnBrk="1" hangingPunct="1"/>
            <a:r>
              <a:rPr lang="en-US">
                <a:latin typeface="Arial" charset="0"/>
              </a:rPr>
              <a:t>State Specification Template -1</a:t>
            </a:r>
          </a:p>
        </p:txBody>
      </p:sp>
      <p:sp>
        <p:nvSpPr>
          <p:cNvPr id="38915" name="Rectangle 6"/>
          <p:cNvSpPr>
            <a:spLocks noGrp="1" noChangeArrowheads="1"/>
          </p:cNvSpPr>
          <p:nvPr>
            <p:ph idx="1"/>
          </p:nvPr>
        </p:nvSpPr>
        <p:spPr/>
        <p:txBody>
          <a:bodyPr/>
          <a:lstStyle/>
          <a:p>
            <a:pPr marL="0" indent="0" eaLnBrk="1" hangingPunct="1"/>
            <a:r>
              <a:rPr lang="en-US">
                <a:latin typeface="Arial" charset="0"/>
              </a:rPr>
              <a:t>The state specification template (SST) precisely defines</a:t>
            </a:r>
          </a:p>
          <a:p>
            <a:pPr lvl="1" eaLnBrk="1" hangingPunct="1"/>
            <a:r>
              <a:rPr lang="en-US">
                <a:latin typeface="Arial" charset="0"/>
              </a:rPr>
              <a:t>the program states required</a:t>
            </a:r>
          </a:p>
          <a:p>
            <a:pPr lvl="1" eaLnBrk="1" hangingPunct="1"/>
            <a:r>
              <a:rPr lang="en-US">
                <a:latin typeface="Arial" charset="0"/>
              </a:rPr>
              <a:t>transitions among the states</a:t>
            </a:r>
          </a:p>
          <a:p>
            <a:pPr lvl="1" eaLnBrk="1" hangingPunct="1"/>
            <a:r>
              <a:rPr lang="en-US">
                <a:latin typeface="Arial" charset="0"/>
              </a:rPr>
              <a:t>actions taken with each transition</a:t>
            </a:r>
          </a:p>
          <a:p>
            <a:pPr marL="0" indent="0" eaLnBrk="1" hangingPunct="1"/>
            <a:r>
              <a:rPr lang="en-US">
                <a:latin typeface="Arial" charset="0"/>
              </a:rPr>
              <a:t>With the SST, you can </a:t>
            </a:r>
          </a:p>
          <a:p>
            <a:pPr lvl="1" eaLnBrk="1" hangingPunct="1"/>
            <a:r>
              <a:rPr lang="en-US">
                <a:latin typeface="Arial" charset="0"/>
              </a:rPr>
              <a:t>define state machine structure</a:t>
            </a:r>
          </a:p>
          <a:p>
            <a:pPr lvl="1" eaLnBrk="1" hangingPunct="1"/>
            <a:r>
              <a:rPr lang="en-US">
                <a:latin typeface="Arial" charset="0"/>
              </a:rPr>
              <a:t>analyze the state machine design</a:t>
            </a:r>
          </a:p>
          <a:p>
            <a:pPr lvl="1" eaLnBrk="1" hangingPunct="1"/>
            <a:r>
              <a:rPr lang="en-US">
                <a:latin typeface="Arial" charset="0"/>
              </a:rPr>
              <a:t>recognize mistakes and omissions</a:t>
            </a:r>
          </a:p>
        </p:txBody>
      </p:sp>
      <p:graphicFrame>
        <p:nvGraphicFramePr>
          <p:cNvPr id="5" name="Table 4"/>
          <p:cNvGraphicFramePr>
            <a:graphicFrameLocks noGrp="1"/>
          </p:cNvGraphicFramePr>
          <p:nvPr>
            <p:extLst>
              <p:ext uri="{D42A27DB-BD31-4B8C-83A1-F6EECF244321}">
                <p14:modId xmlns:p14="http://schemas.microsoft.com/office/powerpoint/2010/main" val="2017625695"/>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bl>
          </a:graphicData>
        </a:graphic>
      </p:graphicFrame>
    </p:spTree>
    <p:extLst>
      <p:ext uri="{BB962C8B-B14F-4D97-AF65-F5344CB8AC3E}">
        <p14:creationId xmlns:p14="http://schemas.microsoft.com/office/powerpoint/2010/main" val="3106615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title"/>
          </p:nvPr>
        </p:nvSpPr>
        <p:spPr/>
        <p:txBody>
          <a:bodyPr/>
          <a:lstStyle/>
          <a:p>
            <a:pPr eaLnBrk="1" hangingPunct="1"/>
            <a:r>
              <a:rPr lang="en-US">
                <a:latin typeface="Arial" charset="0"/>
              </a:rPr>
              <a:t>State Specification Template -2</a:t>
            </a:r>
          </a:p>
        </p:txBody>
      </p:sp>
      <p:sp>
        <p:nvSpPr>
          <p:cNvPr id="39939" name="Rectangle 8"/>
          <p:cNvSpPr>
            <a:spLocks noGrp="1" noChangeArrowheads="1"/>
          </p:cNvSpPr>
          <p:nvPr>
            <p:ph idx="1"/>
          </p:nvPr>
        </p:nvSpPr>
        <p:spPr/>
        <p:txBody>
          <a:bodyPr/>
          <a:lstStyle/>
          <a:p>
            <a:pPr marL="0" indent="0" eaLnBrk="1" hangingPunct="1"/>
            <a:r>
              <a:rPr lang="en-US">
                <a:latin typeface="Arial" charset="0"/>
              </a:rPr>
              <a:t>The SST specifies</a:t>
            </a:r>
          </a:p>
          <a:p>
            <a:pPr lvl="1" eaLnBrk="1" hangingPunct="1"/>
            <a:r>
              <a:rPr lang="en-US">
                <a:latin typeface="Arial" charset="0"/>
              </a:rPr>
              <a:t>the name of every state </a:t>
            </a:r>
          </a:p>
          <a:p>
            <a:pPr lvl="1" eaLnBrk="1" hangingPunct="1"/>
            <a:r>
              <a:rPr lang="en-US">
                <a:latin typeface="Arial" charset="0"/>
              </a:rPr>
              <a:t>a brief description of each state</a:t>
            </a:r>
          </a:p>
          <a:p>
            <a:pPr lvl="1" eaLnBrk="1" hangingPunct="1"/>
            <a:r>
              <a:rPr lang="en-US">
                <a:latin typeface="Arial" charset="0"/>
              </a:rPr>
              <a:t>the name and description of any functions or parameters used in the SST</a:t>
            </a:r>
          </a:p>
          <a:p>
            <a:pPr lvl="1" eaLnBrk="1" hangingPunct="1"/>
            <a:r>
              <a:rPr lang="en-US">
                <a:latin typeface="Arial" charset="0"/>
              </a:rPr>
              <a:t>the conditions that cause transitions from the state to itself or to any other state</a:t>
            </a:r>
          </a:p>
          <a:p>
            <a:pPr lvl="1" eaLnBrk="1" hangingPunct="1"/>
            <a:r>
              <a:rPr lang="en-US">
                <a:latin typeface="Arial" charset="0"/>
              </a:rPr>
              <a:t>the conditions that cause transitions from any other state to this state</a:t>
            </a:r>
          </a:p>
          <a:p>
            <a:pPr lvl="1" eaLnBrk="1" hangingPunct="1"/>
            <a:r>
              <a:rPr lang="en-US">
                <a:latin typeface="Arial" charset="0"/>
              </a:rPr>
              <a:t>the actions taken during each transition</a:t>
            </a:r>
          </a:p>
        </p:txBody>
      </p:sp>
      <p:graphicFrame>
        <p:nvGraphicFramePr>
          <p:cNvPr id="5" name="Table 4"/>
          <p:cNvGraphicFramePr>
            <a:graphicFrameLocks noGrp="1"/>
          </p:cNvGraphicFramePr>
          <p:nvPr>
            <p:extLst>
              <p:ext uri="{D42A27DB-BD31-4B8C-83A1-F6EECF244321}">
                <p14:modId xmlns:p14="http://schemas.microsoft.com/office/powerpoint/2010/main" val="4122526105"/>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bl>
          </a:graphicData>
        </a:graphic>
      </p:graphicFrame>
    </p:spTree>
    <p:extLst>
      <p:ext uri="{BB962C8B-B14F-4D97-AF65-F5344CB8AC3E}">
        <p14:creationId xmlns:p14="http://schemas.microsoft.com/office/powerpoint/2010/main" val="41874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pPr eaLnBrk="1" hangingPunct="1"/>
            <a:r>
              <a:rPr lang="en-AU">
                <a:latin typeface="Arial" charset="0"/>
              </a:rPr>
              <a:t>Example State Machine</a:t>
            </a:r>
          </a:p>
        </p:txBody>
      </p:sp>
      <p:sp>
        <p:nvSpPr>
          <p:cNvPr id="40963" name="Rectangle 3"/>
          <p:cNvSpPr>
            <a:spLocks noGrp="1" noChangeArrowheads="1"/>
          </p:cNvSpPr>
          <p:nvPr>
            <p:ph idx="1"/>
          </p:nvPr>
        </p:nvSpPr>
        <p:spPr/>
        <p:txBody>
          <a:bodyPr/>
          <a:lstStyle/>
          <a:p>
            <a:pPr marL="0" indent="0" eaLnBrk="1" hangingPunct="1"/>
            <a:r>
              <a:rPr lang="en-US">
                <a:latin typeface="Arial" charset="0"/>
              </a:rPr>
              <a:t>A simple stopwatch has three buttons (start/stop, reset and hold) and a single display. Initially, the stopwatch displays zero.</a:t>
            </a:r>
          </a:p>
          <a:p>
            <a:pPr marL="0" indent="0" eaLnBrk="1" hangingPunct="1"/>
            <a:r>
              <a:rPr lang="en-US">
                <a:latin typeface="Arial" charset="0"/>
              </a:rPr>
              <a:t>Pressing the start/stop button causes the timer to start incrementing and the display shows the timer values.</a:t>
            </a:r>
          </a:p>
          <a:p>
            <a:pPr marL="0" indent="0" eaLnBrk="1" hangingPunct="1"/>
            <a:r>
              <a:rPr lang="en-US">
                <a:latin typeface="Arial" charset="0"/>
              </a:rPr>
              <a:t>Pressing the hold button while the stopwatch is running causes the display to hold its current value while the timer continues incrementing. If the hold button is pressed again, the display again shows the timer values.</a:t>
            </a:r>
          </a:p>
          <a:p>
            <a:pPr marL="0" indent="0" eaLnBrk="1" hangingPunct="1"/>
            <a:r>
              <a:rPr lang="en-US">
                <a:latin typeface="Arial" charset="0"/>
              </a:rPr>
              <a:t>Pressing the start/stop button when the stopwatch is running or on-hold causes the timer to stop incrementing.</a:t>
            </a:r>
          </a:p>
          <a:p>
            <a:pPr marL="0" indent="0" eaLnBrk="1" hangingPunct="1"/>
            <a:r>
              <a:rPr lang="en-US">
                <a:latin typeface="Arial" charset="0"/>
              </a:rPr>
              <a:t>Pressing the reset button at any time causes the stopwatch to return to its initial state.</a:t>
            </a:r>
            <a:endParaRPr lang="en-AU">
              <a:latin typeface="Arial"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122526105"/>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bl>
          </a:graphicData>
        </a:graphic>
      </p:graphicFrame>
    </p:spTree>
    <p:extLst>
      <p:ext uri="{BB962C8B-B14F-4D97-AF65-F5344CB8AC3E}">
        <p14:creationId xmlns:p14="http://schemas.microsoft.com/office/powerpoint/2010/main" val="95657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p:spPr>
        <p:txBody>
          <a:bodyPr lIns="115888" tIns="57150" rIns="115888" bIns="57150" anchor="ctr"/>
          <a:lstStyle/>
          <a:p>
            <a:pPr>
              <a:lnSpc>
                <a:spcPct val="90000"/>
              </a:lnSpc>
            </a:pPr>
            <a:r>
              <a:rPr lang="en-US">
                <a:latin typeface="Arial" charset="0"/>
              </a:rPr>
              <a:t>Example State Diagram</a:t>
            </a:r>
          </a:p>
        </p:txBody>
      </p:sp>
      <p:pic>
        <p:nvPicPr>
          <p:cNvPr id="41987" name="Picture 25" descr="s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5513" y="1123950"/>
            <a:ext cx="7292975" cy="479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Table 4"/>
          <p:cNvGraphicFramePr>
            <a:graphicFrameLocks noGrp="1"/>
          </p:cNvGraphicFramePr>
          <p:nvPr>
            <p:extLst>
              <p:ext uri="{D42A27DB-BD31-4B8C-83A1-F6EECF244321}">
                <p14:modId xmlns:p14="http://schemas.microsoft.com/office/powerpoint/2010/main" val="4122526105"/>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bl>
          </a:graphicData>
        </a:graphic>
      </p:graphicFrame>
    </p:spTree>
    <p:extLst>
      <p:ext uri="{BB962C8B-B14F-4D97-AF65-F5344CB8AC3E}">
        <p14:creationId xmlns:p14="http://schemas.microsoft.com/office/powerpoint/2010/main" val="2322098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Grp="1" noChangeArrowheads="1"/>
          </p:cNvSpPr>
          <p:nvPr>
            <p:ph type="title"/>
          </p:nvPr>
        </p:nvSpPr>
        <p:spPr/>
        <p:txBody>
          <a:bodyPr>
            <a:normAutofit/>
          </a:bodyPr>
          <a:lstStyle/>
          <a:p>
            <a:pPr eaLnBrk="1" hangingPunct="1"/>
            <a:r>
              <a:rPr lang="en-US">
                <a:latin typeface="Arial" charset="0"/>
              </a:rPr>
              <a:t>Example State Specification Template </a:t>
            </a:r>
          </a:p>
        </p:txBody>
      </p:sp>
      <p:graphicFrame>
        <p:nvGraphicFramePr>
          <p:cNvPr id="3074" name="Object 10"/>
          <p:cNvGraphicFramePr>
            <a:graphicFrameLocks noGrp="1" noChangeAspect="1"/>
          </p:cNvGraphicFramePr>
          <p:nvPr>
            <p:ph idx="1"/>
            <p:custDataLst>
              <p:tags r:id="rId2"/>
            </p:custDataLst>
            <p:extLst>
              <p:ext uri="{D42A27DB-BD31-4B8C-83A1-F6EECF244321}">
                <p14:modId xmlns:p14="http://schemas.microsoft.com/office/powerpoint/2010/main" val="1043038532"/>
              </p:ext>
            </p:extLst>
          </p:nvPr>
        </p:nvGraphicFramePr>
        <p:xfrm>
          <a:off x="277813" y="862013"/>
          <a:ext cx="8739187" cy="5149850"/>
        </p:xfrm>
        <a:graphic>
          <a:graphicData uri="http://schemas.openxmlformats.org/presentationml/2006/ole">
            <mc:AlternateContent xmlns:mc="http://schemas.openxmlformats.org/markup-compatibility/2006">
              <mc:Choice xmlns:v="urn:schemas-microsoft-com:vml" Requires="v">
                <p:oleObj spid="_x0000_s76816" name="Document" r:id="rId6" imgW="5754840" imgH="3391360" progId="Word.Document.8">
                  <p:embed/>
                </p:oleObj>
              </mc:Choice>
              <mc:Fallback>
                <p:oleObj name="Document" r:id="rId6" imgW="5754840" imgH="3391360"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813" y="862013"/>
                        <a:ext cx="8739187" cy="5149850"/>
                      </a:xfrm>
                      <a:prstGeom prst="rect">
                        <a:avLst/>
                      </a:prstGeom>
                      <a:noFill/>
                      <a:ln>
                        <a:noFill/>
                      </a:ln>
                      <a:effectLst/>
                    </p:spPr>
                  </p:pic>
                </p:oleObj>
              </mc:Fallback>
            </mc:AlternateContent>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93172009"/>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bl>
          </a:graphicData>
        </a:graphic>
      </p:graphicFrame>
    </p:spTree>
    <p:extLst>
      <p:ext uri="{BB962C8B-B14F-4D97-AF65-F5344CB8AC3E}">
        <p14:creationId xmlns:p14="http://schemas.microsoft.com/office/powerpoint/2010/main" val="1960791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title"/>
            <p:custDataLst>
              <p:tags r:id="rId1"/>
            </p:custDataLst>
          </p:nvPr>
        </p:nvSpPr>
        <p:spPr/>
        <p:txBody>
          <a:bodyPr/>
          <a:lstStyle/>
          <a:p>
            <a:pPr eaLnBrk="1" hangingPunct="1"/>
            <a:r>
              <a:rPr lang="en-US">
                <a:latin typeface="Arial" charset="0"/>
              </a:rPr>
              <a:t>Lecture Topics</a:t>
            </a:r>
          </a:p>
        </p:txBody>
      </p:sp>
      <p:sp>
        <p:nvSpPr>
          <p:cNvPr id="9219" name="Rectangle 8"/>
          <p:cNvSpPr>
            <a:spLocks noGrp="1" noChangeArrowheads="1"/>
          </p:cNvSpPr>
          <p:nvPr>
            <p:ph idx="1"/>
            <p:custDataLst>
              <p:tags r:id="rId2"/>
            </p:custDataLst>
          </p:nvPr>
        </p:nvSpPr>
        <p:spPr/>
        <p:txBody>
          <a:bodyPr/>
          <a:lstStyle/>
          <a:p>
            <a:pPr marL="0" indent="0" eaLnBrk="1" hangingPunct="1"/>
            <a:r>
              <a:rPr lang="en-US">
                <a:latin typeface="Arial" charset="0"/>
              </a:rPr>
              <a:t>Why Design Software?</a:t>
            </a:r>
          </a:p>
          <a:p>
            <a:pPr marL="0" indent="0" eaLnBrk="1" hangingPunct="1"/>
            <a:r>
              <a:rPr lang="en-US">
                <a:latin typeface="Arial" charset="0"/>
              </a:rPr>
              <a:t>Design Considerations</a:t>
            </a:r>
          </a:p>
          <a:p>
            <a:pPr marL="0" indent="0" eaLnBrk="1" hangingPunct="1"/>
            <a:r>
              <a:rPr lang="en-US">
                <a:latin typeface="Arial" charset="0"/>
              </a:rPr>
              <a:t>Importance of Design Representations</a:t>
            </a:r>
          </a:p>
          <a:p>
            <a:pPr marL="0" indent="0" eaLnBrk="1" hangingPunct="1"/>
            <a:r>
              <a:rPr lang="en-US">
                <a:latin typeface="Arial" charset="0"/>
              </a:rPr>
              <a:t>The Role of Design in the PSP</a:t>
            </a:r>
          </a:p>
          <a:p>
            <a:pPr marL="0" indent="0" eaLnBrk="1" hangingPunct="1"/>
            <a:r>
              <a:rPr lang="en-US">
                <a:latin typeface="Arial" charset="0"/>
              </a:rPr>
              <a:t>The PSP Design Templates</a:t>
            </a:r>
          </a:p>
          <a:p>
            <a:pPr marL="0" indent="0" eaLnBrk="1" hangingPunct="1"/>
            <a:r>
              <a:rPr lang="en-US">
                <a:latin typeface="Arial" charset="0"/>
              </a:rPr>
              <a:t>Software Design Exercise</a:t>
            </a:r>
          </a:p>
          <a:p>
            <a:pPr marL="0" indent="0" eaLnBrk="1" hangingPunct="1"/>
            <a:r>
              <a:rPr lang="en-US">
                <a:latin typeface="Arial" charset="0"/>
              </a:rPr>
              <a:t>Alternative Design Representations</a:t>
            </a:r>
          </a:p>
          <a:p>
            <a:pPr marL="0" indent="0" eaLnBrk="1" hangingPunct="1"/>
            <a:r>
              <a:rPr lang="en-US">
                <a:latin typeface="Arial" charset="0"/>
              </a:rPr>
              <a:t>Design in the TSP</a:t>
            </a:r>
          </a:p>
        </p:txBody>
      </p:sp>
    </p:spTree>
    <p:extLst>
      <p:ext uri="{BB962C8B-B14F-4D97-AF65-F5344CB8AC3E}">
        <p14:creationId xmlns:p14="http://schemas.microsoft.com/office/powerpoint/2010/main" val="6511660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5"/>
          <p:cNvSpPr>
            <a:spLocks noGrp="1" noChangeArrowheads="1"/>
          </p:cNvSpPr>
          <p:nvPr>
            <p:ph type="title"/>
          </p:nvPr>
        </p:nvSpPr>
        <p:spPr/>
        <p:txBody>
          <a:bodyPr/>
          <a:lstStyle/>
          <a:p>
            <a:pPr eaLnBrk="1" hangingPunct="1"/>
            <a:r>
              <a:rPr lang="en-US">
                <a:latin typeface="Arial" charset="0"/>
              </a:rPr>
              <a:t>Logic Specification Template -1</a:t>
            </a:r>
          </a:p>
        </p:txBody>
      </p:sp>
      <p:sp>
        <p:nvSpPr>
          <p:cNvPr id="43011" name="Rectangle 6"/>
          <p:cNvSpPr>
            <a:spLocks noGrp="1" noChangeArrowheads="1"/>
          </p:cNvSpPr>
          <p:nvPr>
            <p:ph idx="1"/>
          </p:nvPr>
        </p:nvSpPr>
        <p:spPr/>
        <p:txBody>
          <a:bodyPr/>
          <a:lstStyle/>
          <a:p>
            <a:pPr marL="0" indent="0" eaLnBrk="1" hangingPunct="1"/>
            <a:r>
              <a:rPr lang="en-US">
                <a:latin typeface="Arial" charset="0"/>
              </a:rPr>
              <a:t>The logic specification template (LST) precisely defines the program</a:t>
            </a:r>
            <a:r>
              <a:rPr lang="ja-JP" altLang="en-US">
                <a:latin typeface="Arial" charset="0"/>
              </a:rPr>
              <a:t>’</a:t>
            </a:r>
            <a:r>
              <a:rPr lang="en-US">
                <a:latin typeface="Arial" charset="0"/>
              </a:rPr>
              <a:t>s internal logic.</a:t>
            </a:r>
          </a:p>
          <a:p>
            <a:pPr marL="0" indent="0" eaLnBrk="1" hangingPunct="1"/>
            <a:r>
              <a:rPr lang="en-US">
                <a:latin typeface="Arial" charset="0"/>
              </a:rPr>
              <a:t>Its objective is to describe the logic in a concise and convenient notation.</a:t>
            </a:r>
          </a:p>
          <a:p>
            <a:pPr lvl="1" eaLnBrk="1" hangingPunct="1"/>
            <a:r>
              <a:rPr lang="en-US">
                <a:latin typeface="Arial" charset="0"/>
              </a:rPr>
              <a:t>A pseudocode compatible with the implementation language is often appropriate.</a:t>
            </a:r>
          </a:p>
          <a:p>
            <a:pPr lvl="1" eaLnBrk="1" hangingPunct="1"/>
            <a:r>
              <a:rPr lang="en-US">
                <a:latin typeface="Arial" charset="0"/>
              </a:rPr>
              <a:t>Formal notation is also appropriate.</a:t>
            </a:r>
          </a:p>
          <a:p>
            <a:pPr lvl="1" eaLnBrk="1" hangingPunct="1"/>
            <a:r>
              <a:rPr lang="en-US">
                <a:latin typeface="Arial" charset="0"/>
              </a:rPr>
              <a:t>Both the designers and the implementers must be familiar with the notation used.</a:t>
            </a:r>
          </a:p>
        </p:txBody>
      </p:sp>
      <p:graphicFrame>
        <p:nvGraphicFramePr>
          <p:cNvPr id="5" name="Table 4"/>
          <p:cNvGraphicFramePr>
            <a:graphicFrameLocks noGrp="1"/>
          </p:cNvGraphicFramePr>
          <p:nvPr>
            <p:extLst>
              <p:ext uri="{D42A27DB-BD31-4B8C-83A1-F6EECF244321}">
                <p14:modId xmlns:p14="http://schemas.microsoft.com/office/powerpoint/2010/main" val="1593871040"/>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2190891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5"/>
          <p:cNvSpPr>
            <a:spLocks noGrp="1" noChangeArrowheads="1"/>
          </p:cNvSpPr>
          <p:nvPr>
            <p:ph type="title"/>
          </p:nvPr>
        </p:nvSpPr>
        <p:spPr/>
        <p:txBody>
          <a:bodyPr/>
          <a:lstStyle/>
          <a:p>
            <a:pPr eaLnBrk="1" hangingPunct="1"/>
            <a:r>
              <a:rPr lang="en-US">
                <a:latin typeface="Arial" charset="0"/>
              </a:rPr>
              <a:t>Logic Specification Template -2</a:t>
            </a:r>
          </a:p>
        </p:txBody>
      </p:sp>
      <p:sp>
        <p:nvSpPr>
          <p:cNvPr id="44035" name="Rectangle 6"/>
          <p:cNvSpPr>
            <a:spLocks noGrp="1" noChangeArrowheads="1"/>
          </p:cNvSpPr>
          <p:nvPr>
            <p:ph idx="1"/>
          </p:nvPr>
        </p:nvSpPr>
        <p:spPr/>
        <p:txBody>
          <a:bodyPr/>
          <a:lstStyle/>
          <a:p>
            <a:pPr marL="0" indent="0" eaLnBrk="1" hangingPunct="1"/>
            <a:r>
              <a:rPr lang="en-US">
                <a:latin typeface="Arial" charset="0"/>
              </a:rPr>
              <a:t>The logic specification template should specify</a:t>
            </a:r>
          </a:p>
          <a:p>
            <a:pPr lvl="1" eaLnBrk="1" hangingPunct="1"/>
            <a:r>
              <a:rPr lang="en-US">
                <a:latin typeface="Arial" charset="0"/>
              </a:rPr>
              <a:t>the logic for each item or method, each part and class, and the overall program</a:t>
            </a:r>
          </a:p>
          <a:p>
            <a:pPr lvl="1" eaLnBrk="1" hangingPunct="1"/>
            <a:r>
              <a:rPr lang="en-US">
                <a:latin typeface="Arial" charset="0"/>
              </a:rPr>
              <a:t>the precise call to each program, part, or method </a:t>
            </a:r>
          </a:p>
          <a:p>
            <a:pPr lvl="1" eaLnBrk="1" hangingPunct="1"/>
            <a:r>
              <a:rPr lang="en-US">
                <a:latin typeface="Arial" charset="0"/>
              </a:rPr>
              <a:t>any external references</a:t>
            </a:r>
          </a:p>
          <a:p>
            <a:pPr lvl="1" eaLnBrk="1" hangingPunct="1"/>
            <a:r>
              <a:rPr lang="en-US">
                <a:latin typeface="Arial" charset="0"/>
              </a:rPr>
              <a:t>special data types and data definitions</a:t>
            </a:r>
          </a:p>
        </p:txBody>
      </p:sp>
      <p:graphicFrame>
        <p:nvGraphicFramePr>
          <p:cNvPr id="5" name="Table 4"/>
          <p:cNvGraphicFramePr>
            <a:graphicFrameLocks noGrp="1"/>
          </p:cNvGraphicFramePr>
          <p:nvPr>
            <p:extLst>
              <p:ext uri="{D42A27DB-BD31-4B8C-83A1-F6EECF244321}">
                <p14:modId xmlns:p14="http://schemas.microsoft.com/office/powerpoint/2010/main" val="2811041289"/>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3778905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Grp="1" noChangeArrowheads="1"/>
          </p:cNvSpPr>
          <p:nvPr>
            <p:ph type="title"/>
          </p:nvPr>
        </p:nvSpPr>
        <p:spPr/>
        <p:txBody>
          <a:bodyPr/>
          <a:lstStyle/>
          <a:p>
            <a:pPr eaLnBrk="1" hangingPunct="1"/>
            <a:r>
              <a:rPr lang="en-US">
                <a:latin typeface="Arial" charset="0"/>
              </a:rPr>
              <a:t>Example Logic Specification Template </a:t>
            </a:r>
          </a:p>
        </p:txBody>
      </p:sp>
      <p:graphicFrame>
        <p:nvGraphicFramePr>
          <p:cNvPr id="4098" name="Object 8"/>
          <p:cNvGraphicFramePr>
            <a:graphicFrameLocks noGrp="1" noChangeAspect="1"/>
          </p:cNvGraphicFramePr>
          <p:nvPr>
            <p:ph idx="1"/>
          </p:nvPr>
        </p:nvGraphicFramePr>
        <p:xfrm>
          <a:off x="688975" y="1301750"/>
          <a:ext cx="6748463" cy="5451475"/>
        </p:xfrm>
        <a:graphic>
          <a:graphicData uri="http://schemas.openxmlformats.org/presentationml/2006/ole">
            <mc:AlternateContent xmlns:mc="http://schemas.openxmlformats.org/markup-compatibility/2006">
              <mc:Choice xmlns:v="urn:schemas-microsoft-com:vml" Requires="v">
                <p:oleObj spid="_x0000_s82960" name="Document" r:id="rId5" imgW="6755871" imgH="5457854" progId="Word.Document.8">
                  <p:embed/>
                </p:oleObj>
              </mc:Choice>
              <mc:Fallback>
                <p:oleObj name="Document" r:id="rId5" imgW="6755871" imgH="5457854"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8975" y="1301750"/>
                        <a:ext cx="6748463" cy="5451475"/>
                      </a:xfrm>
                      <a:prstGeom prst="rect">
                        <a:avLst/>
                      </a:prstGeom>
                      <a:noFill/>
                      <a:ln>
                        <a:noFill/>
                      </a:ln>
                      <a:effectLst/>
                      <a:extLst>
                        <a:ext uri="{909E8E84-426E-40dd-AFC4-6F175D3DCCD1}">
                          <a14:hiddenFill xmlns:a14="http://schemas.microsoft.com/office/drawing/2010/main" xmlns="">
                            <a:solidFill>
                              <a:schemeClr val="tx2"/>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oleObj>
              </mc:Fallback>
            </mc:AlternateContent>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11041289"/>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4230897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title"/>
          </p:nvPr>
        </p:nvSpPr>
        <p:spPr/>
        <p:txBody>
          <a:bodyPr/>
          <a:lstStyle/>
          <a:p>
            <a:pPr eaLnBrk="1" hangingPunct="1"/>
            <a:r>
              <a:rPr lang="en-US">
                <a:latin typeface="Arial" charset="0"/>
              </a:rPr>
              <a:t>Using Pseudocode</a:t>
            </a:r>
          </a:p>
        </p:txBody>
      </p:sp>
      <p:sp>
        <p:nvSpPr>
          <p:cNvPr id="45059" name="Rectangle 6"/>
          <p:cNvSpPr>
            <a:spLocks noGrp="1" noChangeArrowheads="1"/>
          </p:cNvSpPr>
          <p:nvPr>
            <p:ph idx="1"/>
          </p:nvPr>
        </p:nvSpPr>
        <p:spPr/>
        <p:txBody>
          <a:bodyPr/>
          <a:lstStyle/>
          <a:p>
            <a:pPr marL="0" indent="0" eaLnBrk="1" hangingPunct="1"/>
            <a:r>
              <a:rPr lang="en-US">
                <a:latin typeface="Arial" charset="0"/>
              </a:rPr>
              <a:t>In producing pseudocode designs </a:t>
            </a:r>
          </a:p>
          <a:p>
            <a:pPr lvl="1" eaLnBrk="1" hangingPunct="1"/>
            <a:r>
              <a:rPr lang="en-US">
                <a:latin typeface="Arial" charset="0"/>
              </a:rPr>
              <a:t>use spoken language </a:t>
            </a:r>
          </a:p>
          <a:p>
            <a:pPr lvl="1" eaLnBrk="1" hangingPunct="1"/>
            <a:r>
              <a:rPr lang="en-US">
                <a:latin typeface="Arial" charset="0"/>
              </a:rPr>
              <a:t>where possible, avoid programming constructs</a:t>
            </a:r>
          </a:p>
          <a:p>
            <a:pPr lvl="1" eaLnBrk="1" hangingPunct="1"/>
            <a:r>
              <a:rPr lang="en-US">
                <a:latin typeface="Arial" charset="0"/>
              </a:rPr>
              <a:t>where unavoidable, use constructs from the implementation language</a:t>
            </a:r>
          </a:p>
          <a:p>
            <a:pPr lvl="1" eaLnBrk="1" hangingPunct="1"/>
            <a:r>
              <a:rPr lang="en-US">
                <a:latin typeface="Arial" charset="0"/>
              </a:rPr>
              <a:t>where the program</a:t>
            </a:r>
            <a:r>
              <a:rPr lang="ja-JP" altLang="en-US">
                <a:latin typeface="Arial" charset="0"/>
              </a:rPr>
              <a:t>’</a:t>
            </a:r>
            <a:r>
              <a:rPr lang="en-US">
                <a:latin typeface="Arial" charset="0"/>
              </a:rPr>
              <a:t>s action is clear, make a brief note</a:t>
            </a:r>
          </a:p>
          <a:p>
            <a:pPr lvl="1" eaLnBrk="1" hangingPunct="1"/>
            <a:r>
              <a:rPr lang="en-US">
                <a:latin typeface="Arial" charset="0"/>
              </a:rPr>
              <a:t>be more specific about complex constructs, loops, and state-machine structures</a:t>
            </a:r>
          </a:p>
          <a:p>
            <a:pPr marL="0" indent="0" eaLnBrk="1" hangingPunct="1"/>
            <a:r>
              <a:rPr lang="en-US">
                <a:latin typeface="Arial" charset="0"/>
              </a:rPr>
              <a:t>Consider writing the pseudocode in your development environment.</a:t>
            </a:r>
          </a:p>
          <a:p>
            <a:pPr marL="0" indent="0" eaLnBrk="1" hangingPunct="1"/>
            <a:r>
              <a:rPr lang="en-US">
                <a:latin typeface="Arial" charset="0"/>
              </a:rPr>
              <a:t>Later, when implementing the program, include the pseudocode in the comments.</a:t>
            </a:r>
          </a:p>
        </p:txBody>
      </p:sp>
      <p:graphicFrame>
        <p:nvGraphicFramePr>
          <p:cNvPr id="5" name="Table 4"/>
          <p:cNvGraphicFramePr>
            <a:graphicFrameLocks noGrp="1"/>
          </p:cNvGraphicFramePr>
          <p:nvPr>
            <p:extLst>
              <p:ext uri="{D42A27DB-BD31-4B8C-83A1-F6EECF244321}">
                <p14:modId xmlns:p14="http://schemas.microsoft.com/office/powerpoint/2010/main" val="2811041289"/>
              </p:ext>
            </p:extLst>
          </p:nvPr>
        </p:nvGraphicFramePr>
        <p:xfrm>
          <a:off x="8128529" y="76199"/>
          <a:ext cx="944538" cy="951972"/>
        </p:xfrm>
        <a:graphic>
          <a:graphicData uri="http://schemas.openxmlformats.org/drawingml/2006/table">
            <a:tbl>
              <a:tblPr firstRow="1" firstCol="1">
                <a:tableStyleId>{5C22544A-7EE6-4342-B048-85BDC9FD1C3A}</a:tableStyleId>
              </a:tblPr>
              <a:tblGrid>
                <a:gridCol w="314846"/>
                <a:gridCol w="314846"/>
                <a:gridCol w="314846"/>
              </a:tblGrid>
              <a:tr h="317324">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algn="ctr">
                        <a:lnSpc>
                          <a:spcPct val="200000"/>
                        </a:lnSpc>
                      </a:pPr>
                      <a:r>
                        <a:rPr lang="en-US" sz="800" b="1" dirty="0" smtClean="0">
                          <a:solidFill>
                            <a:srgbClr val="FFFFFF"/>
                          </a:solidFill>
                        </a:rPr>
                        <a:t>E</a:t>
                      </a:r>
                      <a:endParaRPr lang="en-US" sz="800" b="1" dirty="0">
                        <a:solidFill>
                          <a:srgbClr val="FFFFFF"/>
                        </a:solidFill>
                      </a:endParaRPr>
                    </a:p>
                  </a:txBody>
                  <a:tcPr marL="70395" marR="70395" marT="35200" marB="35200" anchor="ctr"/>
                </a:tc>
                <a:tc>
                  <a:txBody>
                    <a:bodyPr/>
                    <a:lstStyle/>
                    <a:p>
                      <a:pPr algn="ctr">
                        <a:lnSpc>
                          <a:spcPct val="200000"/>
                        </a:lnSpc>
                      </a:pPr>
                      <a:r>
                        <a:rPr lang="en-US" sz="800" b="1" dirty="0" smtClean="0">
                          <a:solidFill>
                            <a:srgbClr val="FFFFFF"/>
                          </a:solidFill>
                        </a:rPr>
                        <a:t>I</a:t>
                      </a:r>
                      <a:endParaRPr lang="en-US" sz="800" b="1" dirty="0">
                        <a:solidFill>
                          <a:srgbClr val="FFFFFF"/>
                        </a:solidFill>
                      </a:endParaRPr>
                    </a:p>
                  </a:txBody>
                  <a:tcPr marL="70395" marR="70395" marT="35200" marB="35200" anchor="ctr"/>
                </a:tc>
              </a:tr>
              <a:tr h="317324">
                <a:tc>
                  <a:txBody>
                    <a:bodyPr/>
                    <a:lstStyle/>
                    <a:p>
                      <a:pPr algn="ctr">
                        <a:lnSpc>
                          <a:spcPct val="200000"/>
                        </a:lnSpc>
                      </a:pPr>
                      <a:r>
                        <a:rPr lang="en-US" sz="800" b="1" dirty="0" smtClean="0">
                          <a:solidFill>
                            <a:srgbClr val="FFFFFF"/>
                          </a:solidFill>
                        </a:rPr>
                        <a:t>S</a:t>
                      </a:r>
                      <a:endParaRPr lang="en-US" sz="800" b="1" dirty="0">
                        <a:solidFill>
                          <a:srgbClr val="FFFFFF"/>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800" b="1" dirty="0" smtClean="0">
                          <a:solidFill>
                            <a:schemeClr val="tx1"/>
                          </a:solidFill>
                        </a:rPr>
                        <a:t>X</a:t>
                      </a:r>
                    </a:p>
                  </a:txBody>
                  <a:tcPr marL="70395" marR="70395" marT="35200" marB="35200" anchor="ctr"/>
                </a:tc>
              </a:tr>
              <a:tr h="317324">
                <a:tc>
                  <a:txBody>
                    <a:bodyPr/>
                    <a:lstStyle/>
                    <a:p>
                      <a:pPr algn="ctr">
                        <a:lnSpc>
                          <a:spcPct val="200000"/>
                        </a:lnSpc>
                      </a:pPr>
                      <a:r>
                        <a:rPr lang="en-US" sz="800" b="1" dirty="0" smtClean="0">
                          <a:solidFill>
                            <a:srgbClr val="FFFFFF"/>
                          </a:solidFill>
                        </a:rPr>
                        <a:t>D</a:t>
                      </a:r>
                      <a:endParaRPr lang="en-US" sz="800" b="1" dirty="0">
                        <a:solidFill>
                          <a:srgbClr val="FFFFFF"/>
                        </a:solidFill>
                      </a:endParaRPr>
                    </a:p>
                  </a:txBody>
                  <a:tcPr marL="70395" marR="70395" marT="35200" marB="35200" anchor="ctr"/>
                </a:tc>
                <a:tc>
                  <a:txBody>
                    <a:bodyPr/>
                    <a:lstStyle/>
                    <a:p>
                      <a:pPr algn="ctr">
                        <a:lnSpc>
                          <a:spcPct val="200000"/>
                        </a:lnSpc>
                      </a:pPr>
                      <a:endParaRPr lang="en-US" sz="800" b="1" dirty="0">
                        <a:solidFill>
                          <a:schemeClr val="tx1"/>
                        </a:solidFill>
                      </a:endParaRPr>
                    </a:p>
                  </a:txBody>
                  <a:tcPr marL="70395" marR="70395" marT="35200" marB="3520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endParaRPr lang="en-US" sz="800" b="1" dirty="0" smtClean="0">
                        <a:solidFill>
                          <a:schemeClr val="tx1"/>
                        </a:solidFill>
                      </a:endParaRPr>
                    </a:p>
                  </a:txBody>
                  <a:tcPr marL="70395" marR="70395" marT="35200" marB="35200" anchor="ctr"/>
                </a:tc>
              </a:tr>
            </a:tbl>
          </a:graphicData>
        </a:graphic>
      </p:graphicFrame>
    </p:spTree>
    <p:extLst>
      <p:ext uri="{BB962C8B-B14F-4D97-AF65-F5344CB8AC3E}">
        <p14:creationId xmlns:p14="http://schemas.microsoft.com/office/powerpoint/2010/main" val="2326253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atin typeface="Arial" charset="0"/>
              </a:rPr>
              <a:t>Alternative Design Representations</a:t>
            </a:r>
            <a:endParaRPr lang="en-AU">
              <a:latin typeface="Arial" charset="0"/>
            </a:endParaRPr>
          </a:p>
        </p:txBody>
      </p:sp>
      <p:sp>
        <p:nvSpPr>
          <p:cNvPr id="46083" name="Rectangle 3"/>
          <p:cNvSpPr>
            <a:spLocks noGrp="1" noChangeArrowheads="1"/>
          </p:cNvSpPr>
          <p:nvPr>
            <p:ph idx="1"/>
          </p:nvPr>
        </p:nvSpPr>
        <p:spPr/>
        <p:txBody>
          <a:bodyPr/>
          <a:lstStyle/>
          <a:p>
            <a:pPr marL="0" indent="0" eaLnBrk="1" hangingPunct="1"/>
            <a:r>
              <a:rPr lang="en-AU">
                <a:latin typeface="Arial" charset="0"/>
              </a:rPr>
              <a:t>The PSP design templates have been successfully used by thousands of PSP-trained engineers.</a:t>
            </a:r>
          </a:p>
          <a:p>
            <a:pPr marL="0" indent="0" eaLnBrk="1" hangingPunct="1"/>
            <a:r>
              <a:rPr lang="en-AU">
                <a:latin typeface="Arial" charset="0"/>
              </a:rPr>
              <a:t>Using these templates in this course is required so you learn and understand their benefits.</a:t>
            </a:r>
          </a:p>
          <a:p>
            <a:pPr marL="0" indent="0" eaLnBrk="1" hangingPunct="1"/>
            <a:r>
              <a:rPr lang="en-AU">
                <a:latin typeface="Arial" charset="0"/>
              </a:rPr>
              <a:t>Before using an alternative design representation, you should be convinced that it provides at least equivalent capability for</a:t>
            </a:r>
          </a:p>
          <a:p>
            <a:pPr lvl="1" eaLnBrk="1" hangingPunct="1"/>
            <a:r>
              <a:rPr lang="en-AU">
                <a:latin typeface="Arial" charset="0"/>
              </a:rPr>
              <a:t>precision</a:t>
            </a:r>
          </a:p>
          <a:p>
            <a:pPr lvl="1" eaLnBrk="1" hangingPunct="1"/>
            <a:r>
              <a:rPr lang="en-AU">
                <a:latin typeface="Arial" charset="0"/>
              </a:rPr>
              <a:t>completeness</a:t>
            </a:r>
          </a:p>
          <a:p>
            <a:pPr lvl="1" eaLnBrk="1" hangingPunct="1"/>
            <a:r>
              <a:rPr lang="en-AU">
                <a:latin typeface="Arial" charset="0"/>
              </a:rPr>
              <a:t>design review effectiveness</a:t>
            </a:r>
          </a:p>
        </p:txBody>
      </p:sp>
    </p:spTree>
    <p:extLst>
      <p:ext uri="{BB962C8B-B14F-4D97-AF65-F5344CB8AC3E}">
        <p14:creationId xmlns:p14="http://schemas.microsoft.com/office/powerpoint/2010/main" val="2740368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Grp="1" noChangeArrowheads="1"/>
          </p:cNvSpPr>
          <p:nvPr>
            <p:ph type="title"/>
          </p:nvPr>
        </p:nvSpPr>
        <p:spPr/>
        <p:txBody>
          <a:bodyPr/>
          <a:lstStyle/>
          <a:p>
            <a:pPr eaLnBrk="1" hangingPunct="1"/>
            <a:r>
              <a:rPr lang="en-AU">
                <a:latin typeface="Arial" charset="0"/>
              </a:rPr>
              <a:t>Unified </a:t>
            </a:r>
            <a:r>
              <a:rPr lang="en-US">
                <a:latin typeface="Arial" charset="0"/>
              </a:rPr>
              <a:t>Modeling</a:t>
            </a:r>
            <a:r>
              <a:rPr lang="en-AU">
                <a:latin typeface="Arial" charset="0"/>
              </a:rPr>
              <a:t> Language (UML)</a:t>
            </a:r>
          </a:p>
        </p:txBody>
      </p:sp>
      <p:sp>
        <p:nvSpPr>
          <p:cNvPr id="47107" name="Rectangle 5"/>
          <p:cNvSpPr>
            <a:spLocks noGrp="1" noChangeArrowheads="1"/>
          </p:cNvSpPr>
          <p:nvPr>
            <p:ph idx="1"/>
          </p:nvPr>
        </p:nvSpPr>
        <p:spPr/>
        <p:txBody>
          <a:bodyPr/>
          <a:lstStyle/>
          <a:p>
            <a:pPr marL="0" indent="0" eaLnBrk="1" hangingPunct="1"/>
            <a:r>
              <a:rPr lang="en-US">
                <a:latin typeface="Arial" charset="0"/>
              </a:rPr>
              <a:t>The Unified Modeling Language (UML) provides a graphical notation for describing software system structure and behavior that is widely used.</a:t>
            </a:r>
          </a:p>
          <a:p>
            <a:pPr marL="0" indent="0" eaLnBrk="1" hangingPunct="1"/>
            <a:r>
              <a:rPr lang="en-US">
                <a:latin typeface="Arial" charset="0"/>
              </a:rPr>
              <a:t>Since UML has many diagrams and methods, users typically work with (small) UML subsets.</a:t>
            </a:r>
          </a:p>
          <a:p>
            <a:pPr marL="0" indent="0" eaLnBrk="1" hangingPunct="1"/>
            <a:r>
              <a:rPr lang="en-US">
                <a:latin typeface="Arial" charset="0"/>
              </a:rPr>
              <a:t>OCL (Object Constraint Language) is a precise language for describing behavior that augments UML diagrams. It is not yet widely used.</a:t>
            </a:r>
          </a:p>
        </p:txBody>
      </p:sp>
    </p:spTree>
    <p:extLst>
      <p:ext uri="{BB962C8B-B14F-4D97-AF65-F5344CB8AC3E}">
        <p14:creationId xmlns:p14="http://schemas.microsoft.com/office/powerpoint/2010/main" val="3355774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atin typeface="Arial" charset="0"/>
              </a:rPr>
              <a:t>Mapping UML and PSP Views</a:t>
            </a:r>
          </a:p>
        </p:txBody>
      </p:sp>
      <p:graphicFrame>
        <p:nvGraphicFramePr>
          <p:cNvPr id="28" name="Table 27"/>
          <p:cNvGraphicFramePr>
            <a:graphicFrameLocks noGrp="1"/>
          </p:cNvGraphicFramePr>
          <p:nvPr>
            <p:extLst>
              <p:ext uri="{D42A27DB-BD31-4B8C-83A1-F6EECF244321}">
                <p14:modId xmlns:p14="http://schemas.microsoft.com/office/powerpoint/2010/main" val="3419724975"/>
              </p:ext>
            </p:extLst>
          </p:nvPr>
        </p:nvGraphicFramePr>
        <p:xfrm>
          <a:off x="388938" y="1123950"/>
          <a:ext cx="8323263" cy="4559300"/>
        </p:xfrm>
        <a:graphic>
          <a:graphicData uri="http://schemas.openxmlformats.org/drawingml/2006/table">
            <a:tbl>
              <a:tblPr firstRow="1" firstCol="1">
                <a:tableStyleId>{5C22544A-7EE6-4342-B048-85BDC9FD1C3A}</a:tableStyleId>
              </a:tblPr>
              <a:tblGrid>
                <a:gridCol w="2242013"/>
                <a:gridCol w="3306829"/>
                <a:gridCol w="2774421"/>
              </a:tblGrid>
              <a:tr h="1168927">
                <a:tc>
                  <a:txBody>
                    <a:bodyPr/>
                    <a:lstStyle/>
                    <a:p>
                      <a:pPr algn="ctr">
                        <a:lnSpc>
                          <a:spcPct val="200000"/>
                        </a:lnSpc>
                      </a:pPr>
                      <a:endParaRPr lang="en-US" sz="1800" dirty="0">
                        <a:latin typeface="Arial"/>
                        <a:cs typeface="Arial"/>
                      </a:endParaRPr>
                    </a:p>
                  </a:txBody>
                  <a:tcPr marT="45721" marB="45721" anchor="ctr"/>
                </a:tc>
                <a:tc>
                  <a:txBody>
                    <a:bodyPr/>
                    <a:lstStyle/>
                    <a:p>
                      <a:pPr algn="ctr">
                        <a:lnSpc>
                          <a:spcPct val="200000"/>
                        </a:lnSpc>
                      </a:pPr>
                      <a:r>
                        <a:rPr lang="en-US" sz="1800" dirty="0" smtClean="0">
                          <a:solidFill>
                            <a:srgbClr val="FFFFFF"/>
                          </a:solidFill>
                          <a:latin typeface="Arial"/>
                          <a:cs typeface="Arial"/>
                        </a:rPr>
                        <a:t>External</a:t>
                      </a:r>
                      <a:endParaRPr lang="en-US" sz="1800" dirty="0">
                        <a:solidFill>
                          <a:srgbClr val="FFFFFF"/>
                        </a:solidFill>
                        <a:latin typeface="Arial"/>
                        <a:cs typeface="Arial"/>
                      </a:endParaRPr>
                    </a:p>
                  </a:txBody>
                  <a:tcPr marT="45721" marB="45721" anchor="ctr"/>
                </a:tc>
                <a:tc>
                  <a:txBody>
                    <a:bodyPr/>
                    <a:lstStyle/>
                    <a:p>
                      <a:pPr algn="ctr">
                        <a:lnSpc>
                          <a:spcPct val="200000"/>
                        </a:lnSpc>
                      </a:pPr>
                      <a:r>
                        <a:rPr lang="en-US" sz="1800" dirty="0" smtClean="0">
                          <a:solidFill>
                            <a:srgbClr val="FFFFFF"/>
                          </a:solidFill>
                          <a:latin typeface="Arial"/>
                          <a:cs typeface="Arial"/>
                        </a:rPr>
                        <a:t>Internal</a:t>
                      </a:r>
                      <a:endParaRPr lang="en-US" sz="1800" dirty="0">
                        <a:solidFill>
                          <a:srgbClr val="FFFFFF"/>
                        </a:solidFill>
                        <a:latin typeface="Arial"/>
                        <a:cs typeface="Arial"/>
                      </a:endParaRPr>
                    </a:p>
                  </a:txBody>
                  <a:tcPr marT="45721" marB="45721" anchor="ctr"/>
                </a:tc>
              </a:tr>
              <a:tr h="1705178">
                <a:tc>
                  <a:txBody>
                    <a:bodyPr/>
                    <a:lstStyle/>
                    <a:p>
                      <a:pPr algn="ctr">
                        <a:lnSpc>
                          <a:spcPct val="200000"/>
                        </a:lnSpc>
                      </a:pPr>
                      <a:r>
                        <a:rPr lang="en-US" sz="1800" dirty="0" smtClean="0">
                          <a:solidFill>
                            <a:srgbClr val="FFFFFF"/>
                          </a:solidFill>
                          <a:latin typeface="Arial"/>
                          <a:cs typeface="Arial"/>
                        </a:rPr>
                        <a:t>Static</a:t>
                      </a:r>
                      <a:endParaRPr lang="en-US" sz="1800" dirty="0">
                        <a:solidFill>
                          <a:srgbClr val="FFFFFF"/>
                        </a:solidFill>
                        <a:latin typeface="Arial"/>
                        <a:cs typeface="Arial"/>
                      </a:endParaRPr>
                    </a:p>
                  </a:txBody>
                  <a:tcPr marT="45721" marB="45721" anchor="ctr"/>
                </a:tc>
                <a:tc>
                  <a:txBody>
                    <a:bodyPr/>
                    <a:lstStyle/>
                    <a:p>
                      <a:pPr algn="ctr">
                        <a:lnSpc>
                          <a:spcPct val="100000"/>
                        </a:lnSpc>
                      </a:pPr>
                      <a:r>
                        <a:rPr lang="en-US" sz="1800" dirty="0" smtClean="0">
                          <a:latin typeface="Arial"/>
                          <a:cs typeface="Arial"/>
                        </a:rPr>
                        <a:t>Class Diagrams</a:t>
                      </a:r>
                      <a:endParaRPr lang="en-US" sz="1800" dirty="0">
                        <a:latin typeface="Arial"/>
                        <a:cs typeface="Arial"/>
                      </a:endParaRPr>
                    </a:p>
                  </a:txBody>
                  <a:tcPr marT="45721" marB="45721" anchor="ctr"/>
                </a:tc>
                <a:tc>
                  <a:txBody>
                    <a:bodyPr/>
                    <a:lstStyle/>
                    <a:p>
                      <a:pPr algn="ctr">
                        <a:lnSpc>
                          <a:spcPct val="100000"/>
                        </a:lnSpc>
                      </a:pPr>
                      <a:r>
                        <a:rPr lang="en-US" sz="1800" dirty="0" smtClean="0">
                          <a:latin typeface="Arial"/>
                          <a:cs typeface="Arial"/>
                        </a:rPr>
                        <a:t>Class &amp; Method Specifications</a:t>
                      </a:r>
                    </a:p>
                    <a:p>
                      <a:pPr algn="ctr">
                        <a:lnSpc>
                          <a:spcPct val="100000"/>
                        </a:lnSpc>
                      </a:pPr>
                      <a:r>
                        <a:rPr lang="en-US" sz="1800" dirty="0" smtClean="0">
                          <a:latin typeface="Arial"/>
                          <a:cs typeface="Arial"/>
                        </a:rPr>
                        <a:t>(not directly</a:t>
                      </a:r>
                      <a:r>
                        <a:rPr lang="en-US" sz="1800" baseline="0" dirty="0" smtClean="0">
                          <a:latin typeface="Arial"/>
                          <a:cs typeface="Arial"/>
                        </a:rPr>
                        <a:t> in UML)</a:t>
                      </a:r>
                      <a:endParaRPr lang="en-US" sz="1800" dirty="0">
                        <a:latin typeface="Arial"/>
                        <a:cs typeface="Arial"/>
                      </a:endParaRPr>
                    </a:p>
                  </a:txBody>
                  <a:tcPr marT="45721" marB="45721" anchor="ctr"/>
                </a:tc>
              </a:tr>
              <a:tr h="1685195">
                <a:tc>
                  <a:txBody>
                    <a:bodyPr/>
                    <a:lstStyle/>
                    <a:p>
                      <a:pPr algn="ctr">
                        <a:lnSpc>
                          <a:spcPct val="200000"/>
                        </a:lnSpc>
                      </a:pPr>
                      <a:r>
                        <a:rPr lang="en-US" sz="1800" dirty="0" smtClean="0">
                          <a:solidFill>
                            <a:srgbClr val="FFFFFF"/>
                          </a:solidFill>
                          <a:latin typeface="Arial"/>
                          <a:cs typeface="Arial"/>
                        </a:rPr>
                        <a:t>Dynamic</a:t>
                      </a:r>
                      <a:endParaRPr lang="en-US" sz="1800" dirty="0">
                        <a:solidFill>
                          <a:srgbClr val="FFFFFF"/>
                        </a:solidFill>
                        <a:latin typeface="Arial"/>
                        <a:cs typeface="Arial"/>
                      </a:endParaRPr>
                    </a:p>
                  </a:txBody>
                  <a:tcPr marT="45721" marB="45721" anchor="ctr"/>
                </a:tc>
                <a:tc>
                  <a:txBody>
                    <a:bodyPr/>
                    <a:lstStyle/>
                    <a:p>
                      <a:pPr algn="ctr">
                        <a:lnSpc>
                          <a:spcPct val="100000"/>
                        </a:lnSpc>
                      </a:pPr>
                      <a:r>
                        <a:rPr lang="en-US" sz="1800" dirty="0" smtClean="0">
                          <a:latin typeface="Arial"/>
                          <a:cs typeface="Arial"/>
                        </a:rPr>
                        <a:t>Use Cases</a:t>
                      </a:r>
                    </a:p>
                    <a:p>
                      <a:pPr algn="ctr">
                        <a:lnSpc>
                          <a:spcPct val="100000"/>
                        </a:lnSpc>
                      </a:pPr>
                      <a:endParaRPr lang="en-US" sz="1800" dirty="0" smtClean="0">
                        <a:latin typeface="Arial"/>
                        <a:cs typeface="Arial"/>
                      </a:endParaRPr>
                    </a:p>
                    <a:p>
                      <a:pPr algn="ctr">
                        <a:lnSpc>
                          <a:spcPct val="100000"/>
                        </a:lnSpc>
                      </a:pPr>
                      <a:r>
                        <a:rPr lang="en-US" sz="1800" dirty="0" smtClean="0">
                          <a:latin typeface="Arial"/>
                          <a:cs typeface="Arial"/>
                        </a:rPr>
                        <a:t>Sequence/Activity</a:t>
                      </a:r>
                      <a:r>
                        <a:rPr lang="en-US" sz="1800" baseline="0" dirty="0" smtClean="0">
                          <a:latin typeface="Arial"/>
                          <a:cs typeface="Arial"/>
                        </a:rPr>
                        <a:t> Diagrams</a:t>
                      </a:r>
                      <a:endParaRPr lang="en-US" sz="1800" dirty="0" smtClean="0">
                        <a:latin typeface="Arial"/>
                        <a:cs typeface="Arial"/>
                      </a:endParaRPr>
                    </a:p>
                  </a:txBody>
                  <a:tcPr marT="45721" marB="45721" anchor="ctr"/>
                </a:tc>
                <a:tc>
                  <a:txBody>
                    <a:bodyPr/>
                    <a:lstStyle/>
                    <a:p>
                      <a:pPr algn="ctr">
                        <a:lnSpc>
                          <a:spcPct val="100000"/>
                        </a:lnSpc>
                      </a:pPr>
                      <a:r>
                        <a:rPr lang="en-US" sz="1800" dirty="0" err="1" smtClean="0">
                          <a:latin typeface="Arial"/>
                          <a:cs typeface="Arial"/>
                        </a:rPr>
                        <a:t>Statechart</a:t>
                      </a:r>
                      <a:r>
                        <a:rPr lang="en-US" sz="1800" dirty="0" smtClean="0">
                          <a:latin typeface="Arial"/>
                          <a:cs typeface="Arial"/>
                        </a:rPr>
                        <a:t> Diagrams</a:t>
                      </a:r>
                    </a:p>
                    <a:p>
                      <a:pPr algn="ctr">
                        <a:lnSpc>
                          <a:spcPct val="100000"/>
                        </a:lnSpc>
                      </a:pPr>
                      <a:endParaRPr lang="en-US" sz="1800" dirty="0" smtClean="0">
                        <a:latin typeface="Arial"/>
                        <a:cs typeface="Arial"/>
                      </a:endParaRPr>
                    </a:p>
                    <a:p>
                      <a:pPr algn="ctr">
                        <a:lnSpc>
                          <a:spcPct val="100000"/>
                        </a:lnSpc>
                      </a:pPr>
                      <a:r>
                        <a:rPr lang="en-US" sz="1800" dirty="0" smtClean="0">
                          <a:latin typeface="Arial"/>
                          <a:cs typeface="Arial"/>
                        </a:rPr>
                        <a:t>Sequence</a:t>
                      </a:r>
                      <a:r>
                        <a:rPr lang="en-US" sz="1800" baseline="0" dirty="0" smtClean="0">
                          <a:latin typeface="Arial"/>
                          <a:cs typeface="Arial"/>
                        </a:rPr>
                        <a:t> Diagrams</a:t>
                      </a:r>
                      <a:endParaRPr lang="en-US" sz="1800" dirty="0">
                        <a:latin typeface="Arial"/>
                        <a:cs typeface="Arial"/>
                      </a:endParaRPr>
                    </a:p>
                  </a:txBody>
                  <a:tcPr marT="45721" marB="45721" anchor="ctr"/>
                </a:tc>
              </a:tr>
            </a:tbl>
          </a:graphicData>
        </a:graphic>
      </p:graphicFrame>
    </p:spTree>
    <p:extLst>
      <p:ext uri="{BB962C8B-B14F-4D97-AF65-F5344CB8AC3E}">
        <p14:creationId xmlns:p14="http://schemas.microsoft.com/office/powerpoint/2010/main" val="1988583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atin typeface="Arial" charset="0"/>
              </a:rPr>
              <a:t>Design in the TSP</a:t>
            </a:r>
            <a:endParaRPr lang="en-AU">
              <a:latin typeface="Arial" charset="0"/>
            </a:endParaRPr>
          </a:p>
        </p:txBody>
      </p:sp>
      <p:sp>
        <p:nvSpPr>
          <p:cNvPr id="49155" name="Rectangle 3"/>
          <p:cNvSpPr>
            <a:spLocks noGrp="1" noChangeArrowheads="1"/>
          </p:cNvSpPr>
          <p:nvPr>
            <p:ph idx="1"/>
          </p:nvPr>
        </p:nvSpPr>
        <p:spPr/>
        <p:txBody>
          <a:bodyPr/>
          <a:lstStyle/>
          <a:p>
            <a:pPr marL="0" indent="0" eaLnBrk="1" hangingPunct="1"/>
            <a:r>
              <a:rPr lang="en-AU" i="1">
                <a:latin typeface="Arial" charset="0"/>
              </a:rPr>
              <a:t>Applying Design Principles Through the Design Manager Role.</a:t>
            </a:r>
          </a:p>
        </p:txBody>
      </p:sp>
    </p:spTree>
    <p:extLst>
      <p:ext uri="{BB962C8B-B14F-4D97-AF65-F5344CB8AC3E}">
        <p14:creationId xmlns:p14="http://schemas.microsoft.com/office/powerpoint/2010/main" val="4131838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atin typeface="Arial" charset="0"/>
              </a:rPr>
              <a:t>Self-Directed Teams</a:t>
            </a:r>
          </a:p>
        </p:txBody>
      </p:sp>
      <p:sp>
        <p:nvSpPr>
          <p:cNvPr id="50179" name="Rectangle 3"/>
          <p:cNvSpPr>
            <a:spLocks noGrp="1" noChangeArrowheads="1"/>
          </p:cNvSpPr>
          <p:nvPr>
            <p:ph idx="1"/>
          </p:nvPr>
        </p:nvSpPr>
        <p:spPr/>
        <p:txBody>
          <a:bodyPr/>
          <a:lstStyle/>
          <a:p>
            <a:pPr marL="0" indent="0" eaLnBrk="1" hangingPunct="1"/>
            <a:r>
              <a:rPr lang="en-US" sz="2000">
                <a:latin typeface="Arial" charset="0"/>
              </a:rPr>
              <a:t>Manage their own work</a:t>
            </a:r>
          </a:p>
          <a:p>
            <a:pPr marL="0" indent="0" eaLnBrk="1" hangingPunct="1"/>
            <a:r>
              <a:rPr lang="en-US" sz="2000">
                <a:latin typeface="Arial" charset="0"/>
              </a:rPr>
              <a:t>Share responsibilities for managing the project through eight team roles:</a:t>
            </a:r>
          </a:p>
          <a:p>
            <a:pPr marL="0" indent="0" eaLnBrk="1" hangingPunct="1"/>
            <a:endParaRPr lang="en-US" sz="2000" b="1">
              <a:latin typeface="Arial" charset="0"/>
            </a:endParaRPr>
          </a:p>
          <a:p>
            <a:pPr marL="0" indent="0" eaLnBrk="1" hangingPunct="1"/>
            <a:endParaRPr lang="en-US" sz="2000" b="1">
              <a:latin typeface="Arial" charset="0"/>
            </a:endParaRPr>
          </a:p>
          <a:p>
            <a:pPr marL="0" indent="0" eaLnBrk="1" hangingPunct="1"/>
            <a:endParaRPr lang="en-US" sz="2000" b="1">
              <a:latin typeface="Arial" charset="0"/>
            </a:endParaRPr>
          </a:p>
          <a:p>
            <a:pPr marL="0" indent="0" eaLnBrk="1" hangingPunct="1"/>
            <a:endParaRPr lang="en-US" sz="2000" b="1">
              <a:latin typeface="Arial" charset="0"/>
            </a:endParaRPr>
          </a:p>
          <a:p>
            <a:pPr marL="0" indent="0" eaLnBrk="1" hangingPunct="1">
              <a:lnSpc>
                <a:spcPct val="95000"/>
              </a:lnSpc>
            </a:pPr>
            <a:endParaRPr lang="en-US" sz="2000">
              <a:latin typeface="Arial" charset="0"/>
            </a:endParaRPr>
          </a:p>
          <a:p>
            <a:pPr marL="0" indent="0" eaLnBrk="1" hangingPunct="1">
              <a:lnSpc>
                <a:spcPct val="95000"/>
              </a:lnSpc>
            </a:pPr>
            <a:r>
              <a:rPr lang="en-US" sz="2000">
                <a:latin typeface="Arial" charset="0"/>
              </a:rPr>
              <a:t>Teams may customize or create special roles depending on the need</a:t>
            </a:r>
          </a:p>
          <a:p>
            <a:pPr marL="0" indent="0" eaLnBrk="1" hangingPunct="1">
              <a:lnSpc>
                <a:spcPct val="95000"/>
              </a:lnSpc>
            </a:pPr>
            <a:r>
              <a:rPr lang="en-US" sz="2000">
                <a:latin typeface="Arial" charset="0"/>
              </a:rPr>
              <a:t>When all team members execute their role responsibilities, follow the defined processes, and meet their goals and commitments, the team will perform efficiently and effectively. </a:t>
            </a:r>
          </a:p>
        </p:txBody>
      </p:sp>
      <p:graphicFrame>
        <p:nvGraphicFramePr>
          <p:cNvPr id="5" name="Table 4"/>
          <p:cNvGraphicFramePr>
            <a:graphicFrameLocks noGrp="1"/>
          </p:cNvGraphicFramePr>
          <p:nvPr>
            <p:extLst>
              <p:ext uri="{D42A27DB-BD31-4B8C-83A1-F6EECF244321}">
                <p14:modId xmlns:p14="http://schemas.microsoft.com/office/powerpoint/2010/main" val="230670855"/>
              </p:ext>
            </p:extLst>
          </p:nvPr>
        </p:nvGraphicFramePr>
        <p:xfrm>
          <a:off x="388938" y="2083858"/>
          <a:ext cx="8323262" cy="1700744"/>
        </p:xfrm>
        <a:graphic>
          <a:graphicData uri="http://schemas.openxmlformats.org/drawingml/2006/table">
            <a:tbl>
              <a:tblPr firstRow="1" bandRow="1">
                <a:tableStyleId>{69CF1AB2-1976-4502-BF36-3FF5EA218861}</a:tableStyleId>
              </a:tblPr>
              <a:tblGrid>
                <a:gridCol w="4161631"/>
                <a:gridCol w="4161631"/>
              </a:tblGrid>
              <a:tr h="425186">
                <a:tc>
                  <a:txBody>
                    <a:bodyPr/>
                    <a:lstStyle/>
                    <a:p>
                      <a:r>
                        <a:rPr lang="en-US" sz="1800" b="0" dirty="0" smtClean="0">
                          <a:latin typeface="Arial"/>
                          <a:cs typeface="Arial"/>
                        </a:rPr>
                        <a:t>Planning Manager</a:t>
                      </a:r>
                      <a:endParaRPr lang="en-US" sz="1800" b="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b="0" dirty="0" smtClean="0">
                          <a:latin typeface="Arial"/>
                          <a:cs typeface="Arial"/>
                        </a:rPr>
                        <a:t>Design Manager</a:t>
                      </a:r>
                      <a:endParaRPr lang="en-US" sz="1800" b="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425186">
                <a:tc>
                  <a:txBody>
                    <a:bodyPr/>
                    <a:lstStyle/>
                    <a:p>
                      <a:r>
                        <a:rPr lang="en-US" sz="1800" dirty="0" smtClean="0">
                          <a:latin typeface="Arial"/>
                          <a:cs typeface="Arial"/>
                        </a:rPr>
                        <a:t>Quality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Test</a:t>
                      </a:r>
                      <a:r>
                        <a:rPr lang="en-US" sz="1800" baseline="0" dirty="0" smtClean="0">
                          <a:latin typeface="Arial"/>
                          <a:cs typeface="Arial"/>
                        </a:rPr>
                        <a:t>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425186">
                <a:tc>
                  <a:txBody>
                    <a:bodyPr/>
                    <a:lstStyle/>
                    <a:p>
                      <a:r>
                        <a:rPr lang="en-US" sz="1800" dirty="0" smtClean="0">
                          <a:latin typeface="Arial"/>
                          <a:cs typeface="Arial"/>
                        </a:rPr>
                        <a:t>Process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Customer Interface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425186">
                <a:tc>
                  <a:txBody>
                    <a:bodyPr/>
                    <a:lstStyle/>
                    <a:p>
                      <a:r>
                        <a:rPr lang="en-US" sz="1800" dirty="0" smtClean="0">
                          <a:latin typeface="Arial"/>
                          <a:cs typeface="Arial"/>
                        </a:rPr>
                        <a:t>Support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Implementation Manager</a:t>
                      </a:r>
                      <a:endParaRPr lang="en-US" sz="1800" dirty="0">
                        <a:latin typeface="Arial"/>
                        <a:cs typeface="Arial"/>
                      </a:endParaRPr>
                    </a:p>
                  </a:txBody>
                  <a:tcPr marL="91438" marR="91438" marT="45700" marB="45700">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bl>
          </a:graphicData>
        </a:graphic>
      </p:graphicFrame>
      <p:pic>
        <p:nvPicPr>
          <p:cNvPr id="50197" name="Picture 4" descr="\\ns01\install\Office\ClipMedia\disk2\FILES\PFILES\MSOFFICE\MEDIA\CNTCD1\ClipArt4\j02403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41647" y="82550"/>
            <a:ext cx="1827212" cy="931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34060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Design Manager Team Role</a:t>
            </a:r>
            <a:endParaRPr lang="en-US"/>
          </a:p>
        </p:txBody>
      </p:sp>
      <p:sp>
        <p:nvSpPr>
          <p:cNvPr id="51203" name="Rectangle 3"/>
          <p:cNvSpPr>
            <a:spLocks noGrp="1" noChangeArrowheads="1"/>
          </p:cNvSpPr>
          <p:nvPr>
            <p:ph idx="1"/>
          </p:nvPr>
        </p:nvSpPr>
        <p:spPr/>
        <p:txBody>
          <a:bodyPr>
            <a:normAutofit lnSpcReduction="10000"/>
          </a:bodyPr>
          <a:lstStyle/>
          <a:p>
            <a:pPr marL="1588" lvl="1" indent="0">
              <a:spcBef>
                <a:spcPts val="0"/>
              </a:spcBef>
              <a:spcAft>
                <a:spcPts val="600"/>
              </a:spcAft>
              <a:buNone/>
            </a:pPr>
            <a:r>
              <a:rPr lang="en-US" dirty="0" smtClean="0"/>
              <a:t>Maintain a focus on design issues throughout the project</a:t>
            </a:r>
          </a:p>
          <a:p>
            <a:pPr marL="1588" lvl="1" indent="0">
              <a:spcBef>
                <a:spcPts val="0"/>
              </a:spcBef>
              <a:spcAft>
                <a:spcPts val="600"/>
              </a:spcAft>
              <a:buNone/>
            </a:pPr>
            <a:r>
              <a:rPr lang="en-US" dirty="0" smtClean="0"/>
              <a:t>Identify and resolve all design issues</a:t>
            </a:r>
          </a:p>
          <a:p>
            <a:pPr marL="1588" lvl="1" indent="0">
              <a:spcBef>
                <a:spcPts val="0"/>
              </a:spcBef>
              <a:spcAft>
                <a:spcPts val="600"/>
              </a:spcAft>
              <a:buNone/>
            </a:pPr>
            <a:r>
              <a:rPr lang="en-US" dirty="0" smtClean="0"/>
              <a:t>Document and confirm design issue resolution</a:t>
            </a:r>
          </a:p>
          <a:p>
            <a:pPr marL="1588" lvl="1" indent="0">
              <a:spcBef>
                <a:spcPts val="0"/>
              </a:spcBef>
              <a:spcAft>
                <a:spcPts val="600"/>
              </a:spcAft>
              <a:buNone/>
            </a:pPr>
            <a:r>
              <a:rPr lang="en-US" dirty="0" smtClean="0"/>
              <a:t>Provide the team focus for anticipating and addressing product performance and size issues</a:t>
            </a:r>
          </a:p>
          <a:p>
            <a:pPr marL="1588" lvl="1" indent="0">
              <a:spcBef>
                <a:spcPts val="0"/>
              </a:spcBef>
              <a:spcAft>
                <a:spcPts val="600"/>
              </a:spcAft>
              <a:buNone/>
            </a:pPr>
            <a:r>
              <a:rPr lang="en-US" dirty="0" smtClean="0"/>
              <a:t>Lead the team in producing, refining, and verifying the product design</a:t>
            </a:r>
          </a:p>
          <a:p>
            <a:pPr marL="1588" lvl="1" indent="0">
              <a:spcBef>
                <a:spcPts val="0"/>
              </a:spcBef>
              <a:spcAft>
                <a:spcPts val="600"/>
              </a:spcAft>
              <a:buNone/>
            </a:pPr>
            <a:r>
              <a:rPr lang="en-US" dirty="0" smtClean="0"/>
              <a:t>Ensure that all the design issues and assumptions are identified documented and resolved</a:t>
            </a:r>
          </a:p>
          <a:p>
            <a:pPr marL="1588" lvl="1" indent="0">
              <a:spcBef>
                <a:spcPts val="0"/>
              </a:spcBef>
              <a:spcAft>
                <a:spcPts val="600"/>
              </a:spcAft>
              <a:buNone/>
            </a:pPr>
            <a:r>
              <a:rPr lang="en-US" dirty="0" smtClean="0"/>
              <a:t>Manage the design change process</a:t>
            </a:r>
          </a:p>
          <a:p>
            <a:pPr marL="1588" lvl="1" indent="0">
              <a:spcBef>
                <a:spcPts val="0"/>
              </a:spcBef>
              <a:spcAft>
                <a:spcPts val="600"/>
              </a:spcAft>
              <a:buNone/>
            </a:pPr>
            <a:r>
              <a:rPr lang="en-US" dirty="0" smtClean="0"/>
              <a:t>Establish the standards and procedures the team will use to produce the design materials</a:t>
            </a:r>
          </a:p>
          <a:p>
            <a:pPr marL="1588" lvl="1" indent="0">
              <a:spcBef>
                <a:spcPts val="0"/>
              </a:spcBef>
              <a:spcAft>
                <a:spcPts val="600"/>
              </a:spcAft>
              <a:buNone/>
            </a:pPr>
            <a:r>
              <a:rPr lang="en-US" dirty="0" smtClean="0"/>
              <a:t>Reports weekly to the team on the status of design standards and product design work</a:t>
            </a:r>
            <a:endParaRPr lang="en-US" dirty="0"/>
          </a:p>
        </p:txBody>
      </p:sp>
      <p:pic>
        <p:nvPicPr>
          <p:cNvPr id="51204" name="Picture 7" descr="\\ns01\install\Office\ClipMedia\disk2\FILES\PFILES\MSOFFICE\MEDIA\CNTCD1\ClipArt7\j030025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0117" y="103717"/>
            <a:ext cx="930275" cy="768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17969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AU">
                <a:latin typeface="Arial" charset="0"/>
              </a:rPr>
              <a:t>Why Design Software?</a:t>
            </a:r>
          </a:p>
        </p:txBody>
      </p:sp>
      <p:pic>
        <p:nvPicPr>
          <p:cNvPr id="10243" name="Picture 6" descr="j031559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679575"/>
            <a:ext cx="3657600" cy="2609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43553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mtClean="0"/>
              <a:t>Questions to ask as Design Manager - 1</a:t>
            </a:r>
            <a:endParaRPr lang="en-US"/>
          </a:p>
        </p:txBody>
      </p:sp>
      <p:sp>
        <p:nvSpPr>
          <p:cNvPr id="52227" name="Rectangle 3"/>
          <p:cNvSpPr>
            <a:spLocks noGrp="1" noChangeArrowheads="1"/>
          </p:cNvSpPr>
          <p:nvPr>
            <p:ph idx="1"/>
          </p:nvPr>
        </p:nvSpPr>
        <p:spPr/>
        <p:txBody>
          <a:bodyPr/>
          <a:lstStyle/>
          <a:p>
            <a:pPr marL="1588" lvl="1" indent="0">
              <a:spcBef>
                <a:spcPts val="0"/>
              </a:spcBef>
              <a:spcAft>
                <a:spcPts val="600"/>
              </a:spcAft>
              <a:buNone/>
            </a:pPr>
            <a:r>
              <a:rPr lang="en-US" dirty="0" smtClean="0"/>
              <a:t>Are the team</a:t>
            </a:r>
            <a:r>
              <a:rPr lang="ja-JP" altLang="en-US" dirty="0" smtClean="0"/>
              <a:t>’</a:t>
            </a:r>
            <a:r>
              <a:rPr lang="en-US" dirty="0" smtClean="0"/>
              <a:t>s design methods and notations capable of producing a quality design?</a:t>
            </a:r>
          </a:p>
          <a:p>
            <a:pPr marL="1588" lvl="1" indent="0">
              <a:spcBef>
                <a:spcPts val="0"/>
              </a:spcBef>
              <a:spcAft>
                <a:spcPts val="600"/>
              </a:spcAft>
              <a:buNone/>
            </a:pPr>
            <a:r>
              <a:rPr lang="en-US" dirty="0" smtClean="0"/>
              <a:t>Do all team members understand how to use these design methods?</a:t>
            </a:r>
          </a:p>
          <a:p>
            <a:pPr marL="1588" lvl="1" indent="0">
              <a:spcBef>
                <a:spcPts val="0"/>
              </a:spcBef>
              <a:spcAft>
                <a:spcPts val="600"/>
              </a:spcAft>
              <a:buNone/>
            </a:pPr>
            <a:r>
              <a:rPr lang="en-US" dirty="0" smtClean="0"/>
              <a:t>If some team members are not fluent with the design methods, what remedial action do you recommend?</a:t>
            </a:r>
          </a:p>
          <a:p>
            <a:pPr marL="1588" lvl="1" indent="0">
              <a:spcBef>
                <a:spcPts val="0"/>
              </a:spcBef>
              <a:spcAft>
                <a:spcPts val="600"/>
              </a:spcAft>
              <a:buNone/>
            </a:pPr>
            <a:r>
              <a:rPr lang="en-US" dirty="0" smtClean="0"/>
              <a:t>Is the team</a:t>
            </a:r>
            <a:r>
              <a:rPr lang="ja-JP" altLang="en-US" dirty="0" smtClean="0"/>
              <a:t>’</a:t>
            </a:r>
            <a:r>
              <a:rPr lang="en-US" dirty="0" smtClean="0"/>
              <a:t>s design work of high quality?</a:t>
            </a:r>
          </a:p>
          <a:p>
            <a:pPr marL="1588" lvl="1" indent="0">
              <a:spcBef>
                <a:spcPts val="0"/>
              </a:spcBef>
              <a:spcAft>
                <a:spcPts val="600"/>
              </a:spcAft>
              <a:buNone/>
            </a:pPr>
            <a:r>
              <a:rPr lang="en-US" dirty="0" smtClean="0"/>
              <a:t>Has a sound system architecture been produced and documented?</a:t>
            </a:r>
          </a:p>
          <a:p>
            <a:pPr marL="1588" lvl="1" indent="0">
              <a:spcBef>
                <a:spcPts val="0"/>
              </a:spcBef>
              <a:spcAft>
                <a:spcPts val="600"/>
              </a:spcAft>
              <a:buNone/>
            </a:pPr>
            <a:r>
              <a:rPr lang="en-US" dirty="0" smtClean="0"/>
              <a:t>Is the architecture properly controlled and maintained?</a:t>
            </a:r>
          </a:p>
          <a:p>
            <a:pPr marL="1588" lvl="1" indent="0">
              <a:spcBef>
                <a:spcPts val="0"/>
              </a:spcBef>
              <a:spcAft>
                <a:spcPts val="600"/>
              </a:spcAft>
              <a:buNone/>
            </a:pPr>
            <a:r>
              <a:rPr lang="en-US" dirty="0" smtClean="0"/>
              <a:t>Does the architecture consider future product evolution?</a:t>
            </a:r>
            <a:endParaRPr lang="en-US" dirty="0"/>
          </a:p>
        </p:txBody>
      </p:sp>
      <p:pic>
        <p:nvPicPr>
          <p:cNvPr id="7" name="Picture 7" descr="\\ns01\install\Office\ClipMedia\disk2\FILES\PFILES\MSOFFICE\MEDIA\CNTCD1\ClipArt7\j030025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0117" y="103717"/>
            <a:ext cx="930275" cy="768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5875211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noFill/>
        </p:spPr>
        <p:txBody>
          <a:bodyPr lIns="115888" tIns="57150" rIns="115888" bIns="57150" anchor="ctr">
            <a:normAutofit/>
          </a:bodyPr>
          <a:lstStyle/>
          <a:p>
            <a:pPr defTabSz="1339850" eaLnBrk="1" hangingPunct="1"/>
            <a:r>
              <a:rPr lang="en-US">
                <a:latin typeface="Arial" charset="0"/>
              </a:rPr>
              <a:t>Questions to ask as Design Manager - 2</a:t>
            </a:r>
          </a:p>
        </p:txBody>
      </p:sp>
      <p:sp>
        <p:nvSpPr>
          <p:cNvPr id="2" name="Content Placeholder 1"/>
          <p:cNvSpPr>
            <a:spLocks noGrp="1"/>
          </p:cNvSpPr>
          <p:nvPr>
            <p:ph idx="1"/>
          </p:nvPr>
        </p:nvSpPr>
        <p:spPr/>
        <p:txBody>
          <a:bodyPr/>
          <a:lstStyle/>
          <a:p>
            <a:pPr marL="1588" lvl="1" indent="0">
              <a:spcBef>
                <a:spcPct val="0"/>
              </a:spcBef>
              <a:spcAft>
                <a:spcPts val="1200"/>
              </a:spcAft>
              <a:buSzPct val="90000"/>
              <a:buNone/>
              <a:defRPr/>
            </a:pPr>
            <a:r>
              <a:rPr lang="en-US" sz="2100" dirty="0">
                <a:ea typeface="ＭＳ Ｐゴシック" pitchFamily="1" charset="-128"/>
              </a:rPr>
              <a:t>Does the design conform to the architecture?</a:t>
            </a:r>
          </a:p>
          <a:p>
            <a:pPr marL="1588" lvl="1" indent="0">
              <a:spcBef>
                <a:spcPct val="0"/>
              </a:spcBef>
              <a:spcAft>
                <a:spcPts val="1200"/>
              </a:spcAft>
              <a:buSzPct val="90000"/>
              <a:buNone/>
              <a:defRPr/>
            </a:pPr>
            <a:r>
              <a:rPr lang="en-US" sz="2100" kern="0" dirty="0">
                <a:ea typeface="ＭＳ Ｐゴシック" pitchFamily="1" charset="-128"/>
              </a:rPr>
              <a:t>Is the design properly documented and maintained?</a:t>
            </a:r>
          </a:p>
          <a:p>
            <a:pPr marL="1588" lvl="1" indent="0">
              <a:spcBef>
                <a:spcPct val="0"/>
              </a:spcBef>
              <a:spcAft>
                <a:spcPts val="1200"/>
              </a:spcAft>
              <a:buSzPct val="90000"/>
              <a:buNone/>
              <a:defRPr/>
            </a:pPr>
            <a:r>
              <a:rPr lang="en-US" sz="2100" kern="0" dirty="0">
                <a:ea typeface="ＭＳ Ｐゴシック" pitchFamily="1" charset="-128"/>
              </a:rPr>
              <a:t>Are the interfaces and other design dependencies with other related teams properly identified and managed?</a:t>
            </a:r>
          </a:p>
          <a:p>
            <a:pPr marL="1588" lvl="1" indent="0">
              <a:spcBef>
                <a:spcPct val="0"/>
              </a:spcBef>
              <a:spcAft>
                <a:spcPts val="1200"/>
              </a:spcAft>
              <a:buSzPct val="90000"/>
              <a:buNone/>
              <a:defRPr/>
            </a:pPr>
            <a:r>
              <a:rPr lang="en-US" sz="2100" kern="0" dirty="0">
                <a:ea typeface="ＭＳ Ｐゴシック" pitchFamily="1" charset="-128"/>
              </a:rPr>
              <a:t>Are there any other design issues that the team should be aware of</a:t>
            </a:r>
            <a:r>
              <a:rPr lang="en-US" sz="2100" kern="0" dirty="0" smtClean="0">
                <a:ea typeface="ＭＳ Ｐゴシック" pitchFamily="1" charset="-128"/>
              </a:rPr>
              <a:t>?</a:t>
            </a:r>
            <a:endParaRPr lang="en-US" sz="2100" kern="0" dirty="0">
              <a:ea typeface="ＭＳ Ｐゴシック" pitchFamily="1" charset="-128"/>
            </a:endParaRPr>
          </a:p>
        </p:txBody>
      </p:sp>
      <p:sp>
        <p:nvSpPr>
          <p:cNvPr id="7" name="Rectangle 3"/>
          <p:cNvSpPr txBox="1">
            <a:spLocks noChangeArrowheads="1"/>
          </p:cNvSpPr>
          <p:nvPr/>
        </p:nvSpPr>
        <p:spPr bwMode="gray">
          <a:xfrm>
            <a:off x="304800" y="1447800"/>
            <a:ext cx="8455025" cy="4648200"/>
          </a:xfrm>
          <a:prstGeom prst="rect">
            <a:avLst/>
          </a:prstGeom>
          <a:noFill/>
          <a:ln w="9525">
            <a:noFill/>
            <a:miter lim="800000"/>
            <a:headEnd/>
            <a:tailEnd/>
          </a:ln>
          <a:effectLst/>
        </p:spPr>
        <p:txBody>
          <a:bodyPr lIns="109538" tIns="52388" rIns="109538" bIns="52388"/>
          <a:lstStyle/>
          <a:p>
            <a:pPr marL="111125" lvl="1" indent="3175">
              <a:spcBef>
                <a:spcPct val="0"/>
              </a:spcBef>
              <a:spcAft>
                <a:spcPct val="50000"/>
              </a:spcAft>
              <a:buSzPct val="90000"/>
              <a:defRPr/>
            </a:pPr>
            <a:endParaRPr lang="en-US" sz="2100" kern="0" dirty="0">
              <a:latin typeface="+mn-lt"/>
              <a:ea typeface="ＭＳ Ｐゴシック" pitchFamily="1" charset="-128"/>
              <a:cs typeface="+mn-cs"/>
            </a:endParaRPr>
          </a:p>
        </p:txBody>
      </p:sp>
      <p:pic>
        <p:nvPicPr>
          <p:cNvPr id="6" name="Picture 7" descr="\\ns01\install\Office\ClipMedia\disk2\FILES\PFILES\MSOFFICE\MEDIA\CNTCD1\ClipArt7\j030025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0117" y="103717"/>
            <a:ext cx="930275" cy="768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611378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p:cNvSpPr>
            <a:spLocks noGrp="1" noChangeArrowheads="1"/>
          </p:cNvSpPr>
          <p:nvPr>
            <p:ph type="title"/>
            <p:custDataLst>
              <p:tags r:id="rId1"/>
            </p:custDataLst>
          </p:nvPr>
        </p:nvSpPr>
        <p:spPr/>
        <p:txBody>
          <a:bodyPr/>
          <a:lstStyle/>
          <a:p>
            <a:pPr eaLnBrk="1" hangingPunct="1"/>
            <a:r>
              <a:rPr lang="en-US">
                <a:latin typeface="Arial" charset="0"/>
              </a:rPr>
              <a:t>Messages to Remember</a:t>
            </a:r>
          </a:p>
        </p:txBody>
      </p:sp>
      <p:sp>
        <p:nvSpPr>
          <p:cNvPr id="54275" name="Rectangle 5"/>
          <p:cNvSpPr>
            <a:spLocks noGrp="1" noChangeArrowheads="1"/>
          </p:cNvSpPr>
          <p:nvPr>
            <p:ph idx="1"/>
            <p:custDataLst>
              <p:tags r:id="rId2"/>
            </p:custDataLst>
          </p:nvPr>
        </p:nvSpPr>
        <p:spPr/>
        <p:txBody>
          <a:bodyPr/>
          <a:lstStyle/>
          <a:p>
            <a:pPr marL="0" indent="0" eaLnBrk="1" hangingPunct="1"/>
            <a:r>
              <a:rPr lang="en-US">
                <a:latin typeface="Arial" charset="0"/>
              </a:rPr>
              <a:t>While design is a creative process, its routine aspects can be defined.</a:t>
            </a:r>
          </a:p>
          <a:p>
            <a:pPr marL="0" indent="0" eaLnBrk="1" hangingPunct="1"/>
            <a:r>
              <a:rPr lang="en-US">
                <a:latin typeface="Arial" charset="0"/>
              </a:rPr>
              <a:t>A goal of the PSP is to capture design information in a reviewable representation so defects can be identified and eliminated early.</a:t>
            </a:r>
          </a:p>
          <a:p>
            <a:pPr marL="0" indent="0" eaLnBrk="1" hangingPunct="1"/>
            <a:r>
              <a:rPr lang="en-US">
                <a:latin typeface="Arial" charset="0"/>
              </a:rPr>
              <a:t>A good design notation will reduce design defects.</a:t>
            </a:r>
          </a:p>
          <a:p>
            <a:pPr marL="0" indent="0" eaLnBrk="1" hangingPunct="1"/>
            <a:r>
              <a:rPr lang="en-US">
                <a:latin typeface="Arial" charset="0"/>
              </a:rPr>
              <a:t>A precise design notation helps you to produce clear and correct designs.</a:t>
            </a:r>
          </a:p>
          <a:p>
            <a:pPr marL="0" indent="0" eaLnBrk="1" hangingPunct="1"/>
            <a:r>
              <a:rPr lang="en-US">
                <a:latin typeface="Arial" charset="0"/>
              </a:rPr>
              <a:t>Software design is a skill that is developed through practice, review and reflection on performance.</a:t>
            </a:r>
          </a:p>
          <a:p>
            <a:pPr marL="0" indent="0" eaLnBrk="1" hangingPunct="1"/>
            <a:r>
              <a:rPr lang="en-US">
                <a:latin typeface="Arial" charset="0"/>
              </a:rPr>
              <a:t>Use the PSP design templates in the course exercises, and whenever you can do so in your work.</a:t>
            </a:r>
          </a:p>
        </p:txBody>
      </p:sp>
      <p:pic>
        <p:nvPicPr>
          <p:cNvPr id="54276" name="Picture 3" descr="\\ns01\install\Office\ClipMedia\disk2\FILES\PFILES\MSOFFICE\MEDIA\CNTCD1\ClipArt1\j0149603.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52871" y="61913"/>
            <a:ext cx="923925" cy="11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56061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AU">
                <a:latin typeface="Arial" charset="0"/>
              </a:rPr>
              <a:t>Software Design Exercise</a:t>
            </a:r>
          </a:p>
        </p:txBody>
      </p:sp>
      <p:sp>
        <p:nvSpPr>
          <p:cNvPr id="55299" name="Rectangle 3"/>
          <p:cNvSpPr>
            <a:spLocks noGrp="1" noChangeArrowheads="1"/>
          </p:cNvSpPr>
          <p:nvPr>
            <p:ph idx="1"/>
          </p:nvPr>
        </p:nvSpPr>
        <p:spPr/>
        <p:txBody>
          <a:bodyPr/>
          <a:lstStyle/>
          <a:p>
            <a:pPr marL="0" indent="0" eaLnBrk="1" hangingPunct="1"/>
            <a:r>
              <a:rPr lang="en-AU">
                <a:latin typeface="Arial" charset="0"/>
              </a:rPr>
              <a:t>The exercise aims to give you practice with the PSP design templates on a familiar problem (Program 3 from the PSP Fundamentals course).</a:t>
            </a:r>
          </a:p>
          <a:p>
            <a:pPr marL="0" indent="0" eaLnBrk="1" hangingPunct="1"/>
            <a:r>
              <a:rPr lang="en-AU">
                <a:latin typeface="Arial" charset="0"/>
              </a:rPr>
              <a:t>Using a familiar problem lets you focus on understanding the information to be recorded on the templates, rather than understanding the problem requirements and creating a design to satisfy those requirements.</a:t>
            </a:r>
          </a:p>
        </p:txBody>
      </p:sp>
    </p:spTree>
    <p:extLst>
      <p:ext uri="{BB962C8B-B14F-4D97-AF65-F5344CB8AC3E}">
        <p14:creationId xmlns:p14="http://schemas.microsoft.com/office/powerpoint/2010/main" val="1231332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SEI_CMU_1Line_2Color"/>
          <p:cNvPicPr>
            <a:picLocks noChangeAspect="1" noChangeArrowheads="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0" y="0"/>
            <a:ext cx="2683933" cy="262467"/>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213537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AU">
                <a:latin typeface="Arial" charset="0"/>
              </a:rPr>
              <a:t>Why Design Software?</a:t>
            </a:r>
          </a:p>
        </p:txBody>
      </p:sp>
      <p:sp>
        <p:nvSpPr>
          <p:cNvPr id="11267" name="Rectangle 3"/>
          <p:cNvSpPr>
            <a:spLocks noGrp="1" noChangeArrowheads="1"/>
          </p:cNvSpPr>
          <p:nvPr>
            <p:ph idx="1"/>
          </p:nvPr>
        </p:nvSpPr>
        <p:spPr/>
        <p:txBody>
          <a:bodyPr/>
          <a:lstStyle/>
          <a:p>
            <a:pPr marL="0" indent="0" eaLnBrk="1" hangingPunct="1"/>
            <a:r>
              <a:rPr lang="en-AU">
                <a:latin typeface="Arial" charset="0"/>
              </a:rPr>
              <a:t>Software design starts with a problem (expressed as requirements) and generates a “blueprint” for a solution to be implemented in software.</a:t>
            </a:r>
          </a:p>
          <a:p>
            <a:pPr marL="0" indent="0" eaLnBrk="1" hangingPunct="1"/>
            <a:r>
              <a:rPr lang="en-AU">
                <a:latin typeface="Arial" charset="0"/>
              </a:rPr>
              <a:t>The design process should generate an overall view of the solution unobscured by low-level implementation details. </a:t>
            </a:r>
          </a:p>
          <a:p>
            <a:pPr marL="0" indent="0" eaLnBrk="1" hangingPunct="1"/>
            <a:r>
              <a:rPr lang="en-AU">
                <a:latin typeface="Arial" charset="0"/>
              </a:rPr>
              <a:t>The design process does not construct the solution, but explores the potential solution space and makes decisions about the structure and behaviour of the intended software product.</a:t>
            </a:r>
          </a:p>
          <a:p>
            <a:pPr marL="0" indent="0" eaLnBrk="1" hangingPunct="1"/>
            <a:r>
              <a:rPr lang="en-AU">
                <a:latin typeface="Arial" charset="0"/>
              </a:rPr>
              <a:t>The resulting design will guide the subsequent construction process.</a:t>
            </a:r>
          </a:p>
          <a:p>
            <a:pPr marL="0" indent="0" eaLnBrk="1" hangingPunct="1"/>
            <a:r>
              <a:rPr lang="en-AU">
                <a:latin typeface="Arial" charset="0"/>
              </a:rPr>
              <a:t>Effective design will minimize defects that arise from inconsistent or incomplete understanding of the software to be built.</a:t>
            </a:r>
          </a:p>
        </p:txBody>
      </p:sp>
      <p:pic>
        <p:nvPicPr>
          <p:cNvPr id="11268" name="Picture 6" descr="j031559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5629" y="83608"/>
            <a:ext cx="1284287" cy="917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93816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title"/>
          </p:nvPr>
        </p:nvSpPr>
        <p:spPr/>
        <p:txBody>
          <a:bodyPr>
            <a:normAutofit/>
          </a:bodyPr>
          <a:lstStyle/>
          <a:p>
            <a:pPr eaLnBrk="1" hangingPunct="1"/>
            <a:r>
              <a:rPr lang="en-US">
                <a:latin typeface="Arial" charset="0"/>
              </a:rPr>
              <a:t>Design is an Investment - 1</a:t>
            </a:r>
          </a:p>
        </p:txBody>
      </p:sp>
      <p:sp>
        <p:nvSpPr>
          <p:cNvPr id="12291" name="Rectangle 7"/>
          <p:cNvSpPr>
            <a:spLocks noGrp="1" noChangeArrowheads="1"/>
          </p:cNvSpPr>
          <p:nvPr>
            <p:ph idx="1"/>
          </p:nvPr>
        </p:nvSpPr>
        <p:spPr/>
        <p:txBody>
          <a:bodyPr/>
          <a:lstStyle/>
          <a:p>
            <a:pPr marL="0" indent="0" eaLnBrk="1" hangingPunct="1"/>
            <a:r>
              <a:rPr lang="en-US">
                <a:latin typeface="Arial" charset="0"/>
              </a:rPr>
              <a:t>Experienced programmers do not need to produce designs to write most small programs.</a:t>
            </a:r>
          </a:p>
          <a:p>
            <a:pPr marL="0" indent="0" eaLnBrk="1" hangingPunct="1"/>
            <a:r>
              <a:rPr lang="en-US">
                <a:latin typeface="Arial" charset="0"/>
              </a:rPr>
              <a:t>The critical skill is for developing components to be used as parts of larger systems or when quality is critical.</a:t>
            </a:r>
          </a:p>
          <a:p>
            <a:pPr marL="0" indent="0" eaLnBrk="1" hangingPunct="1"/>
            <a:r>
              <a:rPr lang="en-US">
                <a:latin typeface="Arial" charset="0"/>
              </a:rPr>
              <a:t>Based on data from 8,100 PSP programs, programmers who produced designs</a:t>
            </a:r>
          </a:p>
          <a:p>
            <a:pPr lvl="1" eaLnBrk="1" hangingPunct="1"/>
            <a:r>
              <a:rPr lang="en-US">
                <a:latin typeface="Arial" charset="0"/>
              </a:rPr>
              <a:t> spent 53% more time than those who did not</a:t>
            </a:r>
          </a:p>
          <a:p>
            <a:pPr lvl="1" eaLnBrk="1" hangingPunct="1"/>
            <a:r>
              <a:rPr lang="en-US">
                <a:latin typeface="Arial" charset="0"/>
              </a:rPr>
              <a:t> wrote programs that were 46% smaller</a:t>
            </a:r>
          </a:p>
          <a:p>
            <a:pPr marL="0" indent="0" eaLnBrk="1" hangingPunct="1"/>
            <a:r>
              <a:rPr lang="en-US">
                <a:latin typeface="Arial" charset="0"/>
              </a:rPr>
              <a:t>Design is a key practice to achieve scalable software development. The investment in design aims to reduce the effort finding and fixing defects later in the project.</a:t>
            </a:r>
          </a:p>
        </p:txBody>
      </p:sp>
      <p:pic>
        <p:nvPicPr>
          <p:cNvPr id="12292" name="Picture 15" descr="C:\Documents and Settings\tchick\Local Settings\Temporary Internet Files\Content.IE5\6TCFAPSX\MCj037036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5915" y="42335"/>
            <a:ext cx="1152525" cy="1058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16426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9"/>
          <p:cNvSpPr>
            <a:spLocks noGrp="1" noChangeArrowheads="1"/>
          </p:cNvSpPr>
          <p:nvPr>
            <p:ph type="title"/>
          </p:nvPr>
        </p:nvSpPr>
        <p:spPr/>
        <p:txBody>
          <a:bodyPr>
            <a:normAutofit/>
          </a:bodyPr>
          <a:lstStyle/>
          <a:p>
            <a:r>
              <a:rPr lang="en-US">
                <a:latin typeface="Arial" charset="0"/>
              </a:rPr>
              <a:t>Design is an Investment - 2</a:t>
            </a:r>
          </a:p>
        </p:txBody>
      </p:sp>
      <p:pic>
        <p:nvPicPr>
          <p:cNvPr id="13315" name="Picture 10" descr="s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6518" y="1081616"/>
            <a:ext cx="4358707" cy="25675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6" name="Picture 10" descr="s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37" y="3776663"/>
            <a:ext cx="4191292" cy="24726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7" name="TextBox 4"/>
          <p:cNvSpPr txBox="1">
            <a:spLocks noChangeArrowheads="1"/>
          </p:cNvSpPr>
          <p:nvPr/>
        </p:nvSpPr>
        <p:spPr bwMode="auto">
          <a:xfrm>
            <a:off x="388938" y="2216150"/>
            <a:ext cx="3798887"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800" dirty="0"/>
              <a:t>Designed Programs are Smaller</a:t>
            </a:r>
          </a:p>
        </p:txBody>
      </p:sp>
      <p:sp>
        <p:nvSpPr>
          <p:cNvPr id="13318" name="TextBox 5"/>
          <p:cNvSpPr txBox="1">
            <a:spLocks noChangeArrowheads="1"/>
          </p:cNvSpPr>
          <p:nvPr/>
        </p:nvSpPr>
        <p:spPr bwMode="auto">
          <a:xfrm>
            <a:off x="4743980" y="4742392"/>
            <a:ext cx="3798887"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800" dirty="0"/>
              <a:t>Design Takes Longer</a:t>
            </a:r>
          </a:p>
        </p:txBody>
      </p:sp>
      <p:pic>
        <p:nvPicPr>
          <p:cNvPr id="8" name="Picture 15" descr="C:\Documents and Settings\tchick\Local Settings\Temporary Internet Files\Content.IE5\6TCFAPSX\MCj0370364000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35915" y="42335"/>
            <a:ext cx="1152525" cy="1058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026865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r>
              <a:rPr lang="en-US">
                <a:latin typeface="Arial" charset="0"/>
              </a:rPr>
              <a:t>Design is Creative</a:t>
            </a:r>
          </a:p>
        </p:txBody>
      </p:sp>
      <p:sp>
        <p:nvSpPr>
          <p:cNvPr id="14339" name="Rectangle 5"/>
          <p:cNvSpPr>
            <a:spLocks noGrp="1" noChangeArrowheads="1"/>
          </p:cNvSpPr>
          <p:nvPr>
            <p:ph idx="1"/>
          </p:nvPr>
        </p:nvSpPr>
        <p:spPr/>
        <p:txBody>
          <a:bodyPr/>
          <a:lstStyle/>
          <a:p>
            <a:pPr marL="0" indent="0" eaLnBrk="1" hangingPunct="1"/>
            <a:r>
              <a:rPr lang="en-US">
                <a:latin typeface="Arial" charset="0"/>
              </a:rPr>
              <a:t>Software design is a creative process.</a:t>
            </a:r>
          </a:p>
          <a:p>
            <a:pPr marL="0" indent="0" eaLnBrk="1" hangingPunct="1"/>
            <a:r>
              <a:rPr lang="en-US">
                <a:latin typeface="Arial" charset="0"/>
              </a:rPr>
              <a:t>The design process cannot be</a:t>
            </a:r>
          </a:p>
          <a:p>
            <a:pPr lvl="1" eaLnBrk="1" hangingPunct="1"/>
            <a:r>
              <a:rPr lang="en-US">
                <a:latin typeface="Arial" charset="0"/>
              </a:rPr>
              <a:t>reduced to a routine procedure</a:t>
            </a:r>
          </a:p>
          <a:p>
            <a:pPr lvl="1" eaLnBrk="1" hangingPunct="1"/>
            <a:r>
              <a:rPr lang="en-US">
                <a:latin typeface="Arial" charset="0"/>
              </a:rPr>
              <a:t>automated</a:t>
            </a:r>
          </a:p>
          <a:p>
            <a:pPr lvl="1" eaLnBrk="1" hangingPunct="1"/>
            <a:r>
              <a:rPr lang="en-US">
                <a:latin typeface="Arial" charset="0"/>
              </a:rPr>
              <a:t>precisely controlled or predicted</a:t>
            </a:r>
          </a:p>
          <a:p>
            <a:pPr marL="0" indent="0" eaLnBrk="1" hangingPunct="1"/>
            <a:r>
              <a:rPr lang="en-US">
                <a:latin typeface="Arial" charset="0"/>
              </a:rPr>
              <a:t>The design process can be structured to</a:t>
            </a:r>
          </a:p>
          <a:p>
            <a:pPr lvl="1" eaLnBrk="1" hangingPunct="1"/>
            <a:r>
              <a:rPr lang="en-US">
                <a:latin typeface="Arial" charset="0"/>
              </a:rPr>
              <a:t>separate the routine from the creative activities</a:t>
            </a:r>
          </a:p>
          <a:p>
            <a:pPr lvl="1" eaLnBrk="1" hangingPunct="1"/>
            <a:r>
              <a:rPr lang="en-US">
                <a:latin typeface="Arial" charset="0"/>
              </a:rPr>
              <a:t>ensure that the design work is performed properly</a:t>
            </a:r>
          </a:p>
          <a:p>
            <a:pPr lvl="1" eaLnBrk="1" hangingPunct="1"/>
            <a:r>
              <a:rPr lang="en-US">
                <a:latin typeface="Arial" charset="0"/>
              </a:rPr>
              <a:t>identify effective design tools and methods</a:t>
            </a:r>
          </a:p>
        </p:txBody>
      </p:sp>
      <p:pic>
        <p:nvPicPr>
          <p:cNvPr id="14340" name="Picture 4" descr="C:\Documents and Settings\tchick\Local Settings\Temporary Internet Files\Content.IE5\IJOLA5U7\MPj0341480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1451" y="61913"/>
            <a:ext cx="1298575" cy="925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582766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94</TotalTime>
  <Words>3673</Words>
  <Application>Microsoft Office PowerPoint</Application>
  <PresentationFormat>On-screen Show (4:3)</PresentationFormat>
  <Paragraphs>481</Paragraphs>
  <Slides>54</Slides>
  <Notes>53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61" baseType="lpstr">
      <vt:lpstr>MS PGothic</vt:lpstr>
      <vt:lpstr>Arial</vt:lpstr>
      <vt:lpstr>Calibri</vt:lpstr>
      <vt:lpstr>Times</vt:lpstr>
      <vt:lpstr>Times New Roman</vt:lpstr>
      <vt:lpstr>PSP Template</vt:lpstr>
      <vt:lpstr>Document</vt:lpstr>
      <vt:lpstr>PSP Advanced Software Design </vt:lpstr>
      <vt:lpstr>PowerPoint Presentation</vt:lpstr>
      <vt:lpstr>Lecture Objectives</vt:lpstr>
      <vt:lpstr>Lecture Topics</vt:lpstr>
      <vt:lpstr>Why Design Software?</vt:lpstr>
      <vt:lpstr>Why Design Software?</vt:lpstr>
      <vt:lpstr>Design is an Investment - 1</vt:lpstr>
      <vt:lpstr>Design is an Investment - 2</vt:lpstr>
      <vt:lpstr>Design is Creative</vt:lpstr>
      <vt:lpstr>Design is a Learning Process</vt:lpstr>
      <vt:lpstr>The Design Framework</vt:lpstr>
      <vt:lpstr>Structuring the Design Process</vt:lpstr>
      <vt:lpstr>Design Considerations</vt:lpstr>
      <vt:lpstr>Requirements Uncertainty</vt:lpstr>
      <vt:lpstr>Unfamiliar Technologies</vt:lpstr>
      <vt:lpstr>Scalability and Quality Concerns</vt:lpstr>
      <vt:lpstr>Prototyping</vt:lpstr>
      <vt:lpstr>Design Quality</vt:lpstr>
      <vt:lpstr>Users of Design Information</vt:lpstr>
      <vt:lpstr>Essential Design Information</vt:lpstr>
      <vt:lpstr>Design Views</vt:lpstr>
      <vt:lpstr>Importance of Design Representations</vt:lpstr>
      <vt:lpstr>Poor Design Notations Cause Defects</vt:lpstr>
      <vt:lpstr>Requirements for Design Representations</vt:lpstr>
      <vt:lpstr>Design Defects</vt:lpstr>
      <vt:lpstr>The Role of Design in the PSP</vt:lpstr>
      <vt:lpstr>The PSP Design Process </vt:lpstr>
      <vt:lpstr>The PSP Design Templates</vt:lpstr>
      <vt:lpstr>Mapping Templates to Views</vt:lpstr>
      <vt:lpstr>Operational Specification Template</vt:lpstr>
      <vt:lpstr>Example Operational Specification Template</vt:lpstr>
      <vt:lpstr>Functional Specification Template - 1</vt:lpstr>
      <vt:lpstr>Functional Specification Template - 2</vt:lpstr>
      <vt:lpstr>Functional Specification Template - 3</vt:lpstr>
      <vt:lpstr>State Specification Template -1</vt:lpstr>
      <vt:lpstr>State Specification Template -2</vt:lpstr>
      <vt:lpstr>Example State Machine</vt:lpstr>
      <vt:lpstr>Example State Diagram</vt:lpstr>
      <vt:lpstr>Example State Specification Template </vt:lpstr>
      <vt:lpstr>Logic Specification Template -1</vt:lpstr>
      <vt:lpstr>Logic Specification Template -2</vt:lpstr>
      <vt:lpstr>Example Logic Specification Template </vt:lpstr>
      <vt:lpstr>Using Pseudocode</vt:lpstr>
      <vt:lpstr>Alternative Design Representations</vt:lpstr>
      <vt:lpstr>Unified Modeling Language (UML)</vt:lpstr>
      <vt:lpstr>Mapping UML and PSP Views</vt:lpstr>
      <vt:lpstr>Design in the TSP</vt:lpstr>
      <vt:lpstr>Self-Directed Teams</vt:lpstr>
      <vt:lpstr>Design Manager Team Role</vt:lpstr>
      <vt:lpstr>Questions to ask as Design Manager - 1</vt:lpstr>
      <vt:lpstr>Questions to ask as Design Manager - 2</vt:lpstr>
      <vt:lpstr>Messages to Remember</vt:lpstr>
      <vt:lpstr>Software Design Exercise</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23</cp:revision>
  <cp:lastPrinted>2015-11-05T19:18:24Z</cp:lastPrinted>
  <dcterms:created xsi:type="dcterms:W3CDTF">2016-03-14T18:33:10Z</dcterms:created>
  <dcterms:modified xsi:type="dcterms:W3CDTF">2018-09-06T00:14:17Z</dcterms:modified>
</cp:coreProperties>
</file>